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5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8" r:id="rId18"/>
    <p:sldId id="269" r:id="rId19"/>
    <p:sldId id="281" r:id="rId20"/>
    <p:sldId id="282" r:id="rId21"/>
    <p:sldId id="283" r:id="rId22"/>
    <p:sldId id="284" r:id="rId23"/>
    <p:sldId id="258" r:id="rId24"/>
    <p:sldId id="285" r:id="rId25"/>
    <p:sldId id="286" r:id="rId26"/>
    <p:sldId id="287" r:id="rId27"/>
    <p:sldId id="288" r:id="rId28"/>
    <p:sldId id="289" r:id="rId29"/>
    <p:sldId id="297" r:id="rId30"/>
    <p:sldId id="292" r:id="rId31"/>
    <p:sldId id="293" r:id="rId32"/>
    <p:sldId id="294" r:id="rId33"/>
    <p:sldId id="299" r:id="rId34"/>
    <p:sldId id="298" r:id="rId35"/>
    <p:sldId id="301" r:id="rId36"/>
    <p:sldId id="302" r:id="rId37"/>
    <p:sldId id="303" r:id="rId38"/>
    <p:sldId id="304" r:id="rId39"/>
    <p:sldId id="305" r:id="rId40"/>
    <p:sldId id="308" r:id="rId41"/>
    <p:sldId id="309" r:id="rId42"/>
    <p:sldId id="311" r:id="rId43"/>
    <p:sldId id="310" r:id="rId44"/>
    <p:sldId id="312" r:id="rId4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C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8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Publications citing simulation packages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Publications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C57-C74C-9856-FEBAF00D65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C57-C74C-9856-FEBAF00D65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C57-C74C-9856-FEBAF00D65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C57-C74C-9856-FEBAF00D65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C57-C74C-9856-FEBAF00D65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C57-C74C-9856-FEBAF00D656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C57-C74C-9856-FEBAF00D656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C57-C74C-9856-FEBAF00D656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C57-C74C-9856-FEBAF00D656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C57-C74C-9856-FEBAF00D656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C57-C74C-9856-FEBAF00D65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C57-C74C-9856-FEBAF00D65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C57-C74C-9856-FEBAF00D6564}"/>
                </c:ext>
              </c:extLst>
            </c:dLbl>
            <c:dLbl>
              <c:idx val="2"/>
              <c:layout>
                <c:manualLayout>
                  <c:x val="0.11356599028240086"/>
                  <c:y val="-5.5176311920825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57-C74C-9856-FEBAF00D6564}"/>
                </c:ext>
              </c:extLst>
            </c:dLbl>
            <c:dLbl>
              <c:idx val="3"/>
              <c:layout>
                <c:manualLayout>
                  <c:x val="5.7745418787660749E-3"/>
                  <c:y val="3.82484970992045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57-C74C-9856-FEBAF00D6564}"/>
                </c:ext>
              </c:extLst>
            </c:dLbl>
            <c:dLbl>
              <c:idx val="4"/>
              <c:layout>
                <c:manualLayout>
                  <c:x val="-0.10586660111071267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57-C74C-9856-FEBAF00D65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C57-C74C-9856-FEBAF00D6564}"/>
                </c:ext>
              </c:extLst>
            </c:dLbl>
            <c:dLbl>
              <c:idx val="6"/>
              <c:layout>
                <c:manualLayout>
                  <c:x val="1.347393105045434E-2"/>
                  <c:y val="1.35300890002862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57-C74C-9856-FEBAF00D6564}"/>
                </c:ext>
              </c:extLst>
            </c:dLbl>
            <c:dLbl>
              <c:idx val="7"/>
              <c:layout>
                <c:manualLayout>
                  <c:x val="-1.4436354696915364E-2"/>
                  <c:y val="-2.7060178000572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69772561862621"/>
                      <c:h val="7.57459482532690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C57-C74C-9856-FEBAF00D65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C57-C74C-9856-FEBAF00D65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EC57-C74C-9856-FEBAF00D6564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C57-C74C-9856-FEBAF00D656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Concept</c:v>
                </c:pt>
                <c:pt idx="1">
                  <c:v>Design</c:v>
                </c:pt>
                <c:pt idx="2">
                  <c:v>Design upgrade</c:v>
                </c:pt>
                <c:pt idx="3">
                  <c:v>Global optimization</c:v>
                </c:pt>
                <c:pt idx="4">
                  <c:v>Instr optimization</c:v>
                </c:pt>
                <c:pt idx="5">
                  <c:v>Instrument</c:v>
                </c:pt>
                <c:pt idx="6">
                  <c:v>VE - Basic</c:v>
                </c:pt>
                <c:pt idx="7">
                  <c:v>VE - Benchmark</c:v>
                </c:pt>
                <c:pt idx="8">
                  <c:v>VE - Data analyse</c:v>
                </c:pt>
                <c:pt idx="9">
                  <c:v>VE - Real experiment</c:v>
                </c:pt>
                <c:pt idx="10">
                  <c:v>VE - Resolution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</c:v>
                </c:pt>
                <c:pt idx="1">
                  <c:v>54</c:v>
                </c:pt>
                <c:pt idx="2">
                  <c:v>8</c:v>
                </c:pt>
                <c:pt idx="3">
                  <c:v>3</c:v>
                </c:pt>
                <c:pt idx="4">
                  <c:v>7</c:v>
                </c:pt>
                <c:pt idx="5">
                  <c:v>33</c:v>
                </c:pt>
                <c:pt idx="6">
                  <c:v>3</c:v>
                </c:pt>
                <c:pt idx="7">
                  <c:v>2</c:v>
                </c:pt>
                <c:pt idx="8">
                  <c:v>12</c:v>
                </c:pt>
                <c:pt idx="9">
                  <c:v>25</c:v>
                </c:pt>
                <c:pt idx="1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7-C74C-9856-FEBAF00D656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532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655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860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755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tif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Virtual </a:t>
            </a:r>
            <a:r>
              <a:rPr lang="da-DK" dirty="0" err="1"/>
              <a:t>experiments</a:t>
            </a:r>
            <a:endParaRPr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Bertelsen, ESS DMSC</a:t>
            </a:r>
          </a:p>
          <a:p>
            <a:r>
              <a:rPr lang="da-DK" dirty="0"/>
              <a:t>Kim </a:t>
            </a:r>
            <a:r>
              <a:rPr lang="da-DK" dirty="0" err="1"/>
              <a:t>Lefmann</a:t>
            </a:r>
            <a:r>
              <a:rPr lang="da-DK" dirty="0"/>
              <a:t>, </a:t>
            </a:r>
            <a:r>
              <a:rPr lang="da-DK" dirty="0" err="1"/>
              <a:t>University</a:t>
            </a:r>
            <a:r>
              <a:rPr lang="da-DK" dirty="0"/>
              <a:t> of Copenhagen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Picture 3" descr="final_FOM_constant_peak.tiff">
            <a:extLst>
              <a:ext uri="{FF2B5EF4-FFF2-40B4-BE49-F238E27FC236}">
                <a16:creationId xmlns:a16="http://schemas.microsoft.com/office/drawing/2014/main" id="{27393E4B-7B48-6D41-AE1E-5EE90BBA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775" y="3550493"/>
            <a:ext cx="4512028" cy="2021013"/>
          </a:xfrm>
          <a:prstGeom prst="rect">
            <a:avLst/>
          </a:prstGeom>
        </p:spPr>
      </p:pic>
      <p:pic>
        <p:nvPicPr>
          <p:cNvPr id="5" name="Picture 4" descr="Final_FOM.tiff">
            <a:extLst>
              <a:ext uri="{FF2B5EF4-FFF2-40B4-BE49-F238E27FC236}">
                <a16:creationId xmlns:a16="http://schemas.microsoft.com/office/drawing/2014/main" id="{FAD218FC-5628-F449-92BD-BFE635635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776" y="1248120"/>
            <a:ext cx="4526594" cy="2290402"/>
          </a:xfrm>
          <a:prstGeom prst="rect">
            <a:avLst/>
          </a:prstGeom>
        </p:spPr>
      </p:pic>
      <p:pic>
        <p:nvPicPr>
          <p:cNvPr id="6" name="Picture 5" descr="final_FOM_plot.tiff">
            <a:extLst>
              <a:ext uri="{FF2B5EF4-FFF2-40B4-BE49-F238E27FC236}">
                <a16:creationId xmlns:a16="http://schemas.microsoft.com/office/drawing/2014/main" id="{FDF93B60-9FA3-8F49-B2E1-382D13BAD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475" y="1161723"/>
            <a:ext cx="4124825" cy="4077208"/>
          </a:xfrm>
          <a:prstGeom prst="rect">
            <a:avLst/>
          </a:prstGeom>
        </p:spPr>
      </p:pic>
      <p:pic>
        <p:nvPicPr>
          <p:cNvPr id="7" name="Picture 6" descr="FOM_formula.tiff">
            <a:extLst>
              <a:ext uri="{FF2B5EF4-FFF2-40B4-BE49-F238E27FC236}">
                <a16:creationId xmlns:a16="http://schemas.microsoft.com/office/drawing/2014/main" id="{5B54122C-9DC6-0D4D-BBBD-825A2D0D6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979" y="5179596"/>
            <a:ext cx="4389320" cy="5539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79221D-51A9-D149-9BEF-9839C2867B3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Generic ESS instrument suite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0BE68-7CF3-2940-A5E2-2CFFFB11DDDE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9722591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5" name="Picture 4" descr="moderator_gain_wavelength.tiff">
            <a:extLst>
              <a:ext uri="{FF2B5EF4-FFF2-40B4-BE49-F238E27FC236}">
                <a16:creationId xmlns:a16="http://schemas.microsoft.com/office/drawing/2014/main" id="{59C9BB03-C804-4349-849C-6B8E719DA7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621" y="1167539"/>
            <a:ext cx="4957461" cy="45674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AEB148-08EA-1A43-BD65-F94B5F3367C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ESS Moderator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924EB-A5D2-264A-8607-24D34333327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049F26-C585-C242-BE6B-B6A0F8A4F49E}"/>
              </a:ext>
            </a:extLst>
          </p:cNvPr>
          <p:cNvSpPr txBox="1">
            <a:spLocks/>
          </p:cNvSpPr>
          <p:nvPr/>
        </p:nvSpPr>
        <p:spPr>
          <a:xfrm>
            <a:off x="2075545" y="1495747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Brilliance gain from small moderator heights discovered by ESS target group</a:t>
            </a:r>
          </a:p>
          <a:p>
            <a:pPr hangingPunct="1"/>
            <a:r>
              <a:rPr lang="en-GB" dirty="0"/>
              <a:t>Need to reconsider moderator</a:t>
            </a:r>
          </a:p>
        </p:txBody>
      </p:sp>
    </p:spTree>
    <p:extLst>
      <p:ext uri="{BB962C8B-B14F-4D97-AF65-F5344CB8AC3E}">
        <p14:creationId xmlns:p14="http://schemas.microsoft.com/office/powerpoint/2010/main" val="30127109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Picture 3" descr="NMX_example.tiff">
            <a:extLst>
              <a:ext uri="{FF2B5EF4-FFF2-40B4-BE49-F238E27FC236}">
                <a16:creationId xmlns:a16="http://schemas.microsoft.com/office/drawing/2014/main" id="{EF70E679-3E0F-2349-BCDA-4968E64F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322" y="1350931"/>
            <a:ext cx="4033129" cy="4539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2B241F-BDD7-9A47-B581-1790C2358B96}"/>
              </a:ext>
            </a:extLst>
          </p:cNvPr>
          <p:cNvSpPr txBox="1">
            <a:spLocks/>
          </p:cNvSpPr>
          <p:nvPr/>
        </p:nvSpPr>
        <p:spPr>
          <a:xfrm>
            <a:off x="2075545" y="1495747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Brilliance gain from small moderator heights discovered by ESS target group</a:t>
            </a:r>
          </a:p>
          <a:p>
            <a:pPr hangingPunct="1"/>
            <a:r>
              <a:rPr lang="en-GB" dirty="0"/>
              <a:t>Need to reconsider moderator</a:t>
            </a:r>
          </a:p>
          <a:p>
            <a:pPr hangingPunct="1"/>
            <a:r>
              <a:rPr lang="en-GB" dirty="0"/>
              <a:t>Guide optimization for range of moderator heights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0D1D93-22B3-AE4F-B825-0D80EC98E667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ESS Moderator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D51F7-8C7F-2E4D-AFD2-F00A6767439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8489090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Picture 2" descr="instrument_table.tiff">
            <a:extLst>
              <a:ext uri="{FF2B5EF4-FFF2-40B4-BE49-F238E27FC236}">
                <a16:creationId xmlns:a16="http://schemas.microsoft.com/office/drawing/2014/main" id="{699B7A7E-E809-8648-B272-63B7D874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887" y="1060778"/>
            <a:ext cx="10336635" cy="51061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CA21FD-5F1C-C044-B443-F77A2C5D4527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ESS Moderator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7344048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Picture 3" descr="FOM_SANS_reflectometry.tiff">
            <a:extLst>
              <a:ext uri="{FF2B5EF4-FFF2-40B4-BE49-F238E27FC236}">
                <a16:creationId xmlns:a16="http://schemas.microsoft.com/office/drawing/2014/main" id="{D03F33AF-9C69-1046-B12A-EE14E262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024" y="1753649"/>
            <a:ext cx="3387924" cy="3206428"/>
          </a:xfrm>
          <a:prstGeom prst="rect">
            <a:avLst/>
          </a:prstGeom>
        </p:spPr>
      </p:pic>
      <p:pic>
        <p:nvPicPr>
          <p:cNvPr id="5" name="Picture 4" descr="FOM_overview_diffraction.tiff">
            <a:extLst>
              <a:ext uri="{FF2B5EF4-FFF2-40B4-BE49-F238E27FC236}">
                <a16:creationId xmlns:a16="http://schemas.microsoft.com/office/drawing/2014/main" id="{BEBE9ED0-58F7-6C49-AEAE-14453FE2B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2522" y="1751424"/>
            <a:ext cx="3381530" cy="3203732"/>
          </a:xfrm>
          <a:prstGeom prst="rect">
            <a:avLst/>
          </a:prstGeom>
        </p:spPr>
      </p:pic>
      <p:pic>
        <p:nvPicPr>
          <p:cNvPr id="6" name="Picture 5" descr="FOM_overview_spectroscopy.tiff">
            <a:extLst>
              <a:ext uri="{FF2B5EF4-FFF2-40B4-BE49-F238E27FC236}">
                <a16:creationId xmlns:a16="http://schemas.microsoft.com/office/drawing/2014/main" id="{45F968F0-FCAA-A34B-A365-B93585BA2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013" y="496240"/>
            <a:ext cx="3019605" cy="2841633"/>
          </a:xfrm>
          <a:prstGeom prst="rect">
            <a:avLst/>
          </a:prstGeom>
        </p:spPr>
      </p:pic>
      <p:pic>
        <p:nvPicPr>
          <p:cNvPr id="7" name="Picture 6" descr="FOM_overview_other.tiff">
            <a:extLst>
              <a:ext uri="{FF2B5EF4-FFF2-40B4-BE49-F238E27FC236}">
                <a16:creationId xmlns:a16="http://schemas.microsoft.com/office/drawing/2014/main" id="{C261FC50-312C-6547-9661-9279B05E1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616" y="3339064"/>
            <a:ext cx="3033704" cy="28571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6AE40-0776-AE40-B6F9-86D0D284A3C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ESS Moderator 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C058A-79F9-0C41-BE43-6C90900D6DA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27684894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" name="Picture 2" descr="FOM_overview_averages.tiff">
            <a:extLst>
              <a:ext uri="{FF2B5EF4-FFF2-40B4-BE49-F238E27FC236}">
                <a16:creationId xmlns:a16="http://schemas.microsoft.com/office/drawing/2014/main" id="{9AE9429B-6BF4-8343-A4C7-85C6E5D5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020" y="1263208"/>
            <a:ext cx="4581201" cy="440606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A5403D-E98A-F64A-8C5E-BC9C4BCF6838}"/>
              </a:ext>
            </a:extLst>
          </p:cNvPr>
          <p:cNvSpPr txBox="1">
            <a:spLocks/>
          </p:cNvSpPr>
          <p:nvPr/>
        </p:nvSpPr>
        <p:spPr>
          <a:xfrm>
            <a:off x="1991693" y="1437873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Brilliance gain from small moderator heights discovered by ESS target group</a:t>
            </a:r>
          </a:p>
          <a:p>
            <a:pPr hangingPunct="1"/>
            <a:r>
              <a:rPr lang="en-GB"/>
              <a:t>Need to reconsider moderator</a:t>
            </a:r>
          </a:p>
          <a:p>
            <a:pPr hangingPunct="1"/>
            <a:r>
              <a:rPr lang="en-GB"/>
              <a:t>Guide optimization for range of moderator heights</a:t>
            </a:r>
          </a:p>
          <a:p>
            <a:pPr hangingPunct="1"/>
            <a:r>
              <a:rPr lang="en-GB"/>
              <a:t>Sufficient data for informed decision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12536E-A127-D943-846A-3C30A3A83335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ESS Moderator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01C61-D377-864F-9CF6-D84FDE30157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6362479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68DEA7-21BB-CA46-9A81-6E12D7382F91}"/>
              </a:ext>
            </a:extLst>
          </p:cNvPr>
          <p:cNvSpPr txBox="1">
            <a:spLocks/>
          </p:cNvSpPr>
          <p:nvPr/>
        </p:nvSpPr>
        <p:spPr>
          <a:xfrm>
            <a:off x="1852798" y="1576770"/>
            <a:ext cx="4746629" cy="157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Resolution as expected in commissioning of 4SEASONS</a:t>
            </a:r>
          </a:p>
          <a:p>
            <a:pPr hangingPunct="1"/>
            <a:r>
              <a:rPr lang="en-GB"/>
              <a:t>65% of simulated intensity</a:t>
            </a:r>
          </a:p>
          <a:p>
            <a:pPr marL="0" indent="0" hangingPunct="1">
              <a:buFontTx/>
              <a:buNone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60888-A29B-1B49-BF03-2319C759B86D}"/>
              </a:ext>
            </a:extLst>
          </p:cNvPr>
          <p:cNvSpPr/>
          <p:nvPr/>
        </p:nvSpPr>
        <p:spPr>
          <a:xfrm>
            <a:off x="1286449" y="5514638"/>
            <a:ext cx="10737235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40" dirty="0"/>
              <a:t>Ryoichi </a:t>
            </a:r>
            <a:r>
              <a:rPr lang="en-US" sz="1240" dirty="0" err="1"/>
              <a:t>Kajimoto</a:t>
            </a:r>
            <a:r>
              <a:rPr lang="en-US" sz="1240" dirty="0"/>
              <a:t>, </a:t>
            </a:r>
            <a:r>
              <a:rPr lang="en-US" sz="1240" dirty="0" err="1"/>
              <a:t>Mitsutaka</a:t>
            </a:r>
            <a:r>
              <a:rPr lang="en-US" sz="1240" dirty="0"/>
              <a:t> Nakamura, Yasuhiro </a:t>
            </a:r>
            <a:r>
              <a:rPr lang="en-US" sz="1240" dirty="0" err="1"/>
              <a:t>Inamura</a:t>
            </a:r>
            <a:r>
              <a:rPr lang="en-US" sz="1240" dirty="0"/>
              <a:t>, Fumio Mizuno, Kenji Nakajima, Seiko </a:t>
            </a:r>
            <a:r>
              <a:rPr lang="en-US" sz="1240" dirty="0" err="1"/>
              <a:t>Ohira</a:t>
            </a:r>
            <a:r>
              <a:rPr lang="en-US" sz="1240" dirty="0"/>
              <a:t>-Kawamura, Tetsuya </a:t>
            </a:r>
            <a:r>
              <a:rPr lang="en-US" sz="1240" dirty="0" err="1"/>
              <a:t>Yokoo</a:t>
            </a:r>
            <a:r>
              <a:rPr lang="en-US" sz="1240" dirty="0"/>
              <a:t>, Takeshi </a:t>
            </a:r>
            <a:r>
              <a:rPr lang="en-US" sz="1240" dirty="0" err="1"/>
              <a:t>Nakatani</a:t>
            </a:r>
            <a:r>
              <a:rPr lang="en-US" sz="1240" dirty="0"/>
              <a:t>,</a:t>
            </a:r>
          </a:p>
          <a:p>
            <a:r>
              <a:rPr lang="en-US" sz="1240" dirty="0"/>
              <a:t>Ryuji Maruyama, Kazuhiko </a:t>
            </a:r>
            <a:r>
              <a:rPr lang="en-US" sz="1240" dirty="0" err="1"/>
              <a:t>Soyama</a:t>
            </a:r>
            <a:r>
              <a:rPr lang="en-US" sz="1240" dirty="0"/>
              <a:t>, Kaoru Shibata, </a:t>
            </a:r>
            <a:r>
              <a:rPr lang="en-US" sz="1240" dirty="0" err="1"/>
              <a:t>Kentaro</a:t>
            </a:r>
            <a:r>
              <a:rPr lang="en-US" sz="1240" dirty="0"/>
              <a:t> </a:t>
            </a:r>
            <a:r>
              <a:rPr lang="en-US" sz="1240" dirty="0" err="1"/>
              <a:t>Suzuya</a:t>
            </a:r>
            <a:r>
              <a:rPr lang="en-US" sz="1240" dirty="0"/>
              <a:t>, </a:t>
            </a:r>
            <a:r>
              <a:rPr lang="en-US" sz="1240" dirty="0" err="1"/>
              <a:t>Setsuo</a:t>
            </a:r>
            <a:r>
              <a:rPr lang="en-US" sz="1240" dirty="0"/>
              <a:t> Sato, Kazuya </a:t>
            </a:r>
            <a:r>
              <a:rPr lang="en-US" sz="1240" dirty="0" err="1"/>
              <a:t>Aizawa</a:t>
            </a:r>
            <a:r>
              <a:rPr lang="en-US" sz="1240" dirty="0"/>
              <a:t>, Masatoshi Arai, Shuichi </a:t>
            </a:r>
            <a:r>
              <a:rPr lang="en-US" sz="1240" dirty="0" err="1"/>
              <a:t>Wakimoto</a:t>
            </a:r>
            <a:r>
              <a:rPr lang="en-US" sz="1240" dirty="0"/>
              <a:t>, </a:t>
            </a:r>
            <a:r>
              <a:rPr lang="en-US" sz="1240" dirty="0" err="1"/>
              <a:t>Motoyuki</a:t>
            </a:r>
            <a:r>
              <a:rPr lang="en-US" sz="1240" dirty="0"/>
              <a:t> </a:t>
            </a:r>
            <a:r>
              <a:rPr lang="en-US" sz="1240" dirty="0" err="1"/>
              <a:t>Ishikado</a:t>
            </a:r>
            <a:r>
              <a:rPr lang="en-US" sz="1240" dirty="0"/>
              <a:t>, </a:t>
            </a:r>
          </a:p>
          <a:p>
            <a:r>
              <a:rPr lang="en-US" sz="1240" dirty="0"/>
              <a:t>Shin-</a:t>
            </a:r>
            <a:r>
              <a:rPr lang="en-US" sz="1240" dirty="0" err="1"/>
              <a:t>ichi</a:t>
            </a:r>
            <a:r>
              <a:rPr lang="en-US" sz="1240" dirty="0"/>
              <a:t> </a:t>
            </a:r>
            <a:r>
              <a:rPr lang="en-US" sz="1240" dirty="0" err="1"/>
              <a:t>Shamoto</a:t>
            </a:r>
            <a:r>
              <a:rPr lang="en-US" sz="1240" dirty="0"/>
              <a:t>, Masaki Fujita, </a:t>
            </a:r>
            <a:r>
              <a:rPr lang="en-US" sz="1240" dirty="0" err="1"/>
              <a:t>Haruhiro</a:t>
            </a:r>
            <a:r>
              <a:rPr lang="en-US" sz="1240" dirty="0"/>
              <a:t> </a:t>
            </a:r>
            <a:r>
              <a:rPr lang="en-US" sz="1240" dirty="0" err="1"/>
              <a:t>Hiraka</a:t>
            </a:r>
            <a:r>
              <a:rPr lang="en-US" sz="1240" dirty="0"/>
              <a:t>, Kenji </a:t>
            </a:r>
            <a:r>
              <a:rPr lang="en-US" sz="1240" dirty="0" err="1"/>
              <a:t>Ohoyama</a:t>
            </a:r>
            <a:r>
              <a:rPr lang="en-US" sz="1240" dirty="0"/>
              <a:t>, Kazuyoshi Yamada, and </a:t>
            </a:r>
            <a:r>
              <a:rPr lang="en-US" sz="1240" dirty="0" err="1"/>
              <a:t>Chul</a:t>
            </a:r>
            <a:r>
              <a:rPr lang="en-US" sz="1240" dirty="0"/>
              <a:t>-Ho Lee. </a:t>
            </a:r>
            <a:r>
              <a:rPr lang="is-IS" sz="1240" dirty="0"/>
              <a:t>J. Phys. Soc. Jpn. </a:t>
            </a:r>
            <a:r>
              <a:rPr lang="is-IS" sz="1240" b="1" dirty="0"/>
              <a:t>80 </a:t>
            </a:r>
            <a:r>
              <a:rPr lang="is-IS" sz="1240" dirty="0"/>
              <a:t>(2011) SB025</a:t>
            </a:r>
            <a:endParaRPr lang="en-US" sz="1240" dirty="0"/>
          </a:p>
        </p:txBody>
      </p:sp>
      <p:pic>
        <p:nvPicPr>
          <p:cNvPr id="6" name="Picture 5" descr="data_analytical_sim.tiff">
            <a:extLst>
              <a:ext uri="{FF2B5EF4-FFF2-40B4-BE49-F238E27FC236}">
                <a16:creationId xmlns:a16="http://schemas.microsoft.com/office/drawing/2014/main" id="{5E51D1A2-5404-1048-9B12-63550C79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314" y="1161759"/>
            <a:ext cx="3612155" cy="43182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89D311-8E6E-2042-8B0F-1137C3F293A5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Instrument papers – 4SEASONS @ J-PARC</a:t>
            </a:r>
          </a:p>
        </p:txBody>
      </p:sp>
    </p:spTree>
    <p:extLst>
      <p:ext uri="{BB962C8B-B14F-4D97-AF65-F5344CB8AC3E}">
        <p14:creationId xmlns:p14="http://schemas.microsoft.com/office/powerpoint/2010/main" val="2046215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DF77D5-2299-BE43-95E5-045AE32D6DD3}"/>
              </a:ext>
            </a:extLst>
          </p:cNvPr>
          <p:cNvSpPr txBox="1">
            <a:spLocks/>
          </p:cNvSpPr>
          <p:nvPr/>
        </p:nvSpPr>
        <p:spPr>
          <a:xfrm>
            <a:off x="2061142" y="1529926"/>
            <a:ext cx="4746630" cy="414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SEQUOIA Instrument paper</a:t>
            </a:r>
          </a:p>
          <a:p>
            <a:pPr hangingPunct="1"/>
            <a:r>
              <a:rPr lang="en-GB"/>
              <a:t>Needed to adjust for:</a:t>
            </a:r>
            <a:br>
              <a:rPr lang="en-GB"/>
            </a:br>
            <a:r>
              <a:rPr lang="en-GB"/>
              <a:t>  Al windows</a:t>
            </a:r>
            <a:br>
              <a:rPr lang="en-GB"/>
            </a:br>
            <a:r>
              <a:rPr lang="en-GB"/>
              <a:t>  Air in beam</a:t>
            </a:r>
            <a:br>
              <a:rPr lang="en-GB"/>
            </a:br>
            <a:r>
              <a:rPr lang="en-GB"/>
              <a:t>  Monitor energy response</a:t>
            </a:r>
            <a:br>
              <a:rPr lang="en-GB"/>
            </a:br>
            <a:r>
              <a:rPr lang="en-GB"/>
              <a:t>  Electronic response time</a:t>
            </a:r>
          </a:p>
          <a:p>
            <a:pPr hangingPunct="1"/>
            <a:r>
              <a:rPr lang="en-GB"/>
              <a:t>No arbitrary scaling factor</a:t>
            </a:r>
            <a:br>
              <a:rPr lang="en-GB"/>
            </a:br>
            <a:r>
              <a:rPr lang="en-GB"/>
              <a:t>  </a:t>
            </a:r>
          </a:p>
          <a:p>
            <a:pPr marL="0" indent="0" hangingPunct="1">
              <a:buFontTx/>
              <a:buNone/>
            </a:pPr>
            <a:endParaRPr lang="en-GB" dirty="0"/>
          </a:p>
        </p:txBody>
      </p:sp>
      <p:pic>
        <p:nvPicPr>
          <p:cNvPr id="8" name="Picture 7" descr="monitor_response_and_sim.tiff">
            <a:extLst>
              <a:ext uri="{FF2B5EF4-FFF2-40B4-BE49-F238E27FC236}">
                <a16:creationId xmlns:a16="http://schemas.microsoft.com/office/drawing/2014/main" id="{43929184-F536-5441-9A79-8AB2D7D45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408" y="1189223"/>
            <a:ext cx="4569483" cy="43426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BDF8C7-AD9F-E14C-8D1D-51DD0D1631F6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Instrument papers – SEQUOIA @ SNS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900CF-DFF4-E442-8085-D25F5DF2650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G. E. </a:t>
            </a:r>
            <a:r>
              <a:rPr lang="en-US" sz="1240" dirty="0" err="1"/>
              <a:t>Granroth</a:t>
            </a:r>
            <a:r>
              <a:rPr lang="en-US" sz="1240" dirty="0"/>
              <a:t>, A. I. Kolesnikov, T. E. </a:t>
            </a:r>
            <a:r>
              <a:rPr lang="en-US" sz="1240" dirty="0" err="1"/>
              <a:t>Sherline</a:t>
            </a:r>
            <a:r>
              <a:rPr lang="en-US" sz="1240" dirty="0"/>
              <a:t>, J. P. Clancy, K. A. Ross, J. P. C. Ruff, B. D. </a:t>
            </a:r>
            <a:r>
              <a:rPr lang="en-US" sz="1240" dirty="0" err="1"/>
              <a:t>Gaulin</a:t>
            </a:r>
            <a:r>
              <a:rPr lang="en-US" sz="1240" dirty="0"/>
              <a:t>, S. E. </a:t>
            </a:r>
            <a:r>
              <a:rPr lang="en-US" sz="1240" dirty="0" err="1"/>
              <a:t>Nagler</a:t>
            </a:r>
            <a:r>
              <a:rPr lang="it-IT" sz="1240" i="1" dirty="0"/>
              <a:t> </a:t>
            </a:r>
          </a:p>
          <a:p>
            <a:r>
              <a:rPr lang="it-IT" sz="1240" dirty="0"/>
              <a:t>2010 </a:t>
            </a:r>
            <a:r>
              <a:rPr lang="it-IT" sz="1240" i="1" dirty="0" err="1"/>
              <a:t>J</a:t>
            </a:r>
            <a:r>
              <a:rPr lang="it-IT" sz="1240" i="1" dirty="0"/>
              <a:t>. </a:t>
            </a:r>
            <a:r>
              <a:rPr lang="it-IT" sz="1240" i="1" dirty="0" err="1"/>
              <a:t>Phys</a:t>
            </a:r>
            <a:r>
              <a:rPr lang="it-IT" sz="1240" i="1" dirty="0"/>
              <a:t>.: </a:t>
            </a:r>
            <a:r>
              <a:rPr lang="it-IT" sz="1240" i="1" dirty="0" err="1"/>
              <a:t>Conf</a:t>
            </a:r>
            <a:r>
              <a:rPr lang="it-IT" sz="1240" i="1" dirty="0"/>
              <a:t>. Ser. </a:t>
            </a:r>
            <a:r>
              <a:rPr lang="it-IT" sz="1240" b="1" dirty="0"/>
              <a:t>251 </a:t>
            </a:r>
            <a:r>
              <a:rPr lang="it-IT" sz="1240" dirty="0"/>
              <a:t>012058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26127211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9B2F5A-489B-FB45-B2E7-E06CC0B632FA}"/>
              </a:ext>
            </a:extLst>
          </p:cNvPr>
          <p:cNvSpPr txBox="1">
            <a:spLocks/>
          </p:cNvSpPr>
          <p:nvPr/>
        </p:nvSpPr>
        <p:spPr>
          <a:xfrm>
            <a:off x="1999062" y="1565195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21EF0-311D-754B-9CB1-C1313EA4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28" y="893585"/>
            <a:ext cx="3537223" cy="4583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2BC19D-C1F0-8349-A160-943ED6D98621}"/>
              </a:ext>
            </a:extLst>
          </p:cNvPr>
          <p:cNvSpPr txBox="1"/>
          <p:nvPr/>
        </p:nvSpPr>
        <p:spPr>
          <a:xfrm>
            <a:off x="9646649" y="5188292"/>
            <a:ext cx="21963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chemeClr val="bg1"/>
                </a:solidFill>
              </a:rPr>
              <a:t>From NIST webpage</a:t>
            </a:r>
          </a:p>
        </p:txBody>
      </p:sp>
      <p:pic>
        <p:nvPicPr>
          <p:cNvPr id="10" name="Picture 9" descr="Lzero_definition.tiff">
            <a:extLst>
              <a:ext uri="{FF2B5EF4-FFF2-40B4-BE49-F238E27FC236}">
                <a16:creationId xmlns:a16="http://schemas.microsoft.com/office/drawing/2014/main" id="{38491A56-F5D5-EC48-A786-36823C18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3" y="2337903"/>
            <a:ext cx="3962742" cy="406435"/>
          </a:xfrm>
          <a:prstGeom prst="rect">
            <a:avLst/>
          </a:prstGeom>
        </p:spPr>
      </p:pic>
      <p:pic>
        <p:nvPicPr>
          <p:cNvPr id="11" name="Picture 10" descr="Lone_defintion.tiff">
            <a:extLst>
              <a:ext uri="{FF2B5EF4-FFF2-40B4-BE49-F238E27FC236}">
                <a16:creationId xmlns:a16="http://schemas.microsoft.com/office/drawing/2014/main" id="{47B8AD18-D899-7D4F-8F95-FC1BBE78D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23" y="2818087"/>
            <a:ext cx="2580641" cy="351906"/>
          </a:xfrm>
          <a:prstGeom prst="rect">
            <a:avLst/>
          </a:prstGeom>
        </p:spPr>
      </p:pic>
      <p:pic>
        <p:nvPicPr>
          <p:cNvPr id="12" name="Picture 11" descr="vertical_curvature.tiff">
            <a:extLst>
              <a:ext uri="{FF2B5EF4-FFF2-40B4-BE49-F238E27FC236}">
                <a16:creationId xmlns:a16="http://schemas.microsoft.com/office/drawing/2014/main" id="{6D07C692-C2FA-A748-917D-8BC23C8F1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79" y="3170407"/>
            <a:ext cx="2091267" cy="824605"/>
          </a:xfrm>
          <a:prstGeom prst="rect">
            <a:avLst/>
          </a:prstGeom>
        </p:spPr>
      </p:pic>
      <p:pic>
        <p:nvPicPr>
          <p:cNvPr id="13" name="Picture 12" descr="horizontal_focusing.tiff">
            <a:extLst>
              <a:ext uri="{FF2B5EF4-FFF2-40B4-BE49-F238E27FC236}">
                <a16:creationId xmlns:a16="http://schemas.microsoft.com/office/drawing/2014/main" id="{72C9C11A-27F1-3341-A253-233835E74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05" y="3904201"/>
            <a:ext cx="3357000" cy="81381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4199C8-563B-AD4D-9449-1415E1F9600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Instrument papers – MACS @ NIST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39F7C-C218-3A4D-8C5F-DE468286645B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</p:spTree>
    <p:extLst>
      <p:ext uri="{BB962C8B-B14F-4D97-AF65-F5344CB8AC3E}">
        <p14:creationId xmlns:p14="http://schemas.microsoft.com/office/powerpoint/2010/main" val="38381522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" name="Picture 5" descr="monochromator_distance.tiff">
            <a:extLst>
              <a:ext uri="{FF2B5EF4-FFF2-40B4-BE49-F238E27FC236}">
                <a16:creationId xmlns:a16="http://schemas.microsoft.com/office/drawing/2014/main" id="{941CDC38-E5C4-8441-B751-F43562BC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095" y="1604170"/>
            <a:ext cx="6812205" cy="3825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7559E2-9E56-E84E-9AAE-67FED4882F99}"/>
              </a:ext>
            </a:extLst>
          </p:cNvPr>
          <p:cNvSpPr/>
          <p:nvPr/>
        </p:nvSpPr>
        <p:spPr>
          <a:xfrm>
            <a:off x="5295673" y="4275909"/>
            <a:ext cx="6880287" cy="108930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FC46E-E68A-4E45-9CE3-3B267F9B2A4C}"/>
              </a:ext>
            </a:extLst>
          </p:cNvPr>
          <p:cNvSpPr txBox="1"/>
          <p:nvPr/>
        </p:nvSpPr>
        <p:spPr>
          <a:xfrm>
            <a:off x="5726375" y="1324654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Experiment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15A5F-51A9-8C4A-9501-B31F44FEB70F}"/>
              </a:ext>
            </a:extLst>
          </p:cNvPr>
          <p:cNvSpPr txBox="1"/>
          <p:nvPr/>
        </p:nvSpPr>
        <p:spPr>
          <a:xfrm>
            <a:off x="8896958" y="1290006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C4CC2-EC84-4040-BD77-0D66538222E6}"/>
              </a:ext>
            </a:extLst>
          </p:cNvPr>
          <p:cNvSpPr txBox="1"/>
          <p:nvPr/>
        </p:nvSpPr>
        <p:spPr>
          <a:xfrm>
            <a:off x="7451665" y="4442905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L</a:t>
            </a:r>
            <a:r>
              <a:rPr lang="en-US" sz="2126" baseline="-25000" dirty="0">
                <a:solidFill>
                  <a:srgbClr val="000000"/>
                </a:solidFill>
                <a:sym typeface="Helvetica Neue Light"/>
              </a:rPr>
              <a:t>0</a:t>
            </a:r>
            <a:r>
              <a:rPr lang="en-US" sz="2126" dirty="0">
                <a:solidFill>
                  <a:srgbClr val="000000"/>
                </a:solidFill>
                <a:sym typeface="Helvetica Neue Light"/>
              </a:rPr>
              <a:t>(2ϴ=90) scans</a:t>
            </a:r>
            <a:endParaRPr lang="en-US" sz="2126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A82448-D061-804E-9749-C8754FB9BDFA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Instrument papers – MACS @ NIST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F7000-6F61-254E-879E-CCAB8B42C2C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  <p:pic>
        <p:nvPicPr>
          <p:cNvPr id="17" name="Picture 16" descr="Lzero_definition.tiff">
            <a:extLst>
              <a:ext uri="{FF2B5EF4-FFF2-40B4-BE49-F238E27FC236}">
                <a16:creationId xmlns:a16="http://schemas.microsoft.com/office/drawing/2014/main" id="{27BB47AA-DD69-7F4B-8483-61AC36367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3" y="2337903"/>
            <a:ext cx="3962742" cy="406435"/>
          </a:xfrm>
          <a:prstGeom prst="rect">
            <a:avLst/>
          </a:prstGeom>
        </p:spPr>
      </p:pic>
      <p:pic>
        <p:nvPicPr>
          <p:cNvPr id="19" name="Picture 18" descr="Lone_defintion.tiff">
            <a:extLst>
              <a:ext uri="{FF2B5EF4-FFF2-40B4-BE49-F238E27FC236}">
                <a16:creationId xmlns:a16="http://schemas.microsoft.com/office/drawing/2014/main" id="{7A0E28D0-7604-B349-9FE3-50B0F8631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23" y="2818087"/>
            <a:ext cx="2580641" cy="351906"/>
          </a:xfrm>
          <a:prstGeom prst="rect">
            <a:avLst/>
          </a:prstGeom>
        </p:spPr>
      </p:pic>
      <p:pic>
        <p:nvPicPr>
          <p:cNvPr id="20" name="Picture 19" descr="vertical_curvature.tiff">
            <a:extLst>
              <a:ext uri="{FF2B5EF4-FFF2-40B4-BE49-F238E27FC236}">
                <a16:creationId xmlns:a16="http://schemas.microsoft.com/office/drawing/2014/main" id="{EEF9EF27-004C-EC4B-B68E-BADF7CE69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79" y="3170407"/>
            <a:ext cx="2091267" cy="824605"/>
          </a:xfrm>
          <a:prstGeom prst="rect">
            <a:avLst/>
          </a:prstGeom>
        </p:spPr>
      </p:pic>
      <p:pic>
        <p:nvPicPr>
          <p:cNvPr id="22" name="Picture 21" descr="horizontal_focusing.tiff">
            <a:extLst>
              <a:ext uri="{FF2B5EF4-FFF2-40B4-BE49-F238E27FC236}">
                <a16:creationId xmlns:a16="http://schemas.microsoft.com/office/drawing/2014/main" id="{AAC2ACF7-BC44-4940-8672-A3539FAF1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05" y="3904201"/>
            <a:ext cx="3357000" cy="81381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FAC5727-27F5-6C4F-B7D6-DC26DE131B80}"/>
              </a:ext>
            </a:extLst>
          </p:cNvPr>
          <p:cNvSpPr txBox="1">
            <a:spLocks/>
          </p:cNvSpPr>
          <p:nvPr/>
        </p:nvSpPr>
        <p:spPr>
          <a:xfrm>
            <a:off x="1999062" y="1565195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0331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Overview</a:t>
            </a:r>
            <a:r>
              <a:rPr lang="da-DK" dirty="0"/>
              <a:t> of Simulation </a:t>
            </a:r>
            <a:r>
              <a:rPr lang="da-DK" dirty="0" err="1"/>
              <a:t>packages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DF7A3C-6A2A-8B45-AA2E-5FE0325F0C5E}"/>
              </a:ext>
            </a:extLst>
          </p:cNvPr>
          <p:cNvSpPr txBox="1">
            <a:spLocks/>
          </p:cNvSpPr>
          <p:nvPr/>
        </p:nvSpPr>
        <p:spPr>
          <a:xfrm>
            <a:off x="1774725" y="1823661"/>
            <a:ext cx="5358535" cy="467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200" dirty="0" err="1"/>
              <a:t>McStas</a:t>
            </a:r>
            <a:endParaRPr lang="en-GB" sz="2200" dirty="0"/>
          </a:p>
          <a:p>
            <a:pPr hangingPunct="1"/>
            <a:r>
              <a:rPr lang="en-GB" sz="2200" dirty="0"/>
              <a:t>VITESS</a:t>
            </a:r>
          </a:p>
          <a:p>
            <a:pPr hangingPunct="1"/>
            <a:r>
              <a:rPr lang="en-GB" sz="2200" dirty="0"/>
              <a:t>RESTRAX – back tracking</a:t>
            </a:r>
          </a:p>
          <a:p>
            <a:pPr hangingPunct="1"/>
            <a:r>
              <a:rPr lang="en-GB" sz="2200" dirty="0" err="1"/>
              <a:t>MCViNE</a:t>
            </a:r>
            <a:r>
              <a:rPr lang="en-GB" sz="2200" dirty="0"/>
              <a:t> – uses some </a:t>
            </a:r>
            <a:r>
              <a:rPr lang="en-GB" sz="2200" dirty="0" err="1"/>
              <a:t>McStas</a:t>
            </a:r>
            <a:endParaRPr lang="en-GB" sz="2200" dirty="0"/>
          </a:p>
          <a:p>
            <a:pPr hangingPunct="1"/>
            <a:r>
              <a:rPr lang="en-GB" sz="2200" dirty="0"/>
              <a:t>Older packages</a:t>
            </a:r>
            <a:br>
              <a:rPr lang="en-GB" sz="2200" dirty="0"/>
            </a:br>
            <a:r>
              <a:rPr lang="en-GB" sz="2200" dirty="0"/>
              <a:t>  MSCAT / NISP / IDEAS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25EB4CE-0E86-524E-BD6E-0E6283DCBB39}"/>
              </a:ext>
            </a:extLst>
          </p:cNvPr>
          <p:cNvSpPr txBox="1">
            <a:spLocks/>
          </p:cNvSpPr>
          <p:nvPr/>
        </p:nvSpPr>
        <p:spPr>
          <a:xfrm>
            <a:off x="6244502" y="16351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FDA9A3D-EC36-FE4B-9EB3-857F43EC090A}"/>
              </a:ext>
            </a:extLst>
          </p:cNvPr>
          <p:cNvSpPr txBox="1">
            <a:spLocks/>
          </p:cNvSpPr>
          <p:nvPr/>
        </p:nvSpPr>
        <p:spPr>
          <a:xfrm>
            <a:off x="6396902" y="17875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6B90B7-5DE5-C046-99E3-884A1E299BA9}"/>
              </a:ext>
            </a:extLst>
          </p:cNvPr>
          <p:cNvSpPr txBox="1">
            <a:spLocks/>
          </p:cNvSpPr>
          <p:nvPr/>
        </p:nvSpPr>
        <p:spPr>
          <a:xfrm>
            <a:off x="6549302" y="19399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6C3A5-4514-5C4D-988F-6E913C7327BC}"/>
              </a:ext>
            </a:extLst>
          </p:cNvPr>
          <p:cNvSpPr/>
          <p:nvPr/>
        </p:nvSpPr>
        <p:spPr>
          <a:xfrm>
            <a:off x="6861454" y="2419121"/>
            <a:ext cx="6089650" cy="8848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Standard tools of the trade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6" name="Picture 5" descr="d1_measurement_sim_dependence.tiff">
            <a:extLst>
              <a:ext uri="{FF2B5EF4-FFF2-40B4-BE49-F238E27FC236}">
                <a16:creationId xmlns:a16="http://schemas.microsoft.com/office/drawing/2014/main" id="{D5E6FA2D-FA3B-B243-898F-CD1F89D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941" y="1826938"/>
            <a:ext cx="6871359" cy="35818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CAA2DA-1E5E-364B-9CD9-F83991B1395B}"/>
              </a:ext>
            </a:extLst>
          </p:cNvPr>
          <p:cNvSpPr/>
          <p:nvPr/>
        </p:nvSpPr>
        <p:spPr>
          <a:xfrm>
            <a:off x="5299013" y="4600653"/>
            <a:ext cx="6880287" cy="85715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5C745-F843-334C-8BB4-8717E9AEDC90}"/>
              </a:ext>
            </a:extLst>
          </p:cNvPr>
          <p:cNvSpPr txBox="1"/>
          <p:nvPr/>
        </p:nvSpPr>
        <p:spPr>
          <a:xfrm>
            <a:off x="5470798" y="1417251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Experiment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E3521-7E6C-F848-9668-6C1C400C51BE}"/>
              </a:ext>
            </a:extLst>
          </p:cNvPr>
          <p:cNvSpPr txBox="1"/>
          <p:nvPr/>
        </p:nvSpPr>
        <p:spPr>
          <a:xfrm>
            <a:off x="8802088" y="1409389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114E6-6034-A543-BC0A-6AD6FBA082FA}"/>
              </a:ext>
            </a:extLst>
          </p:cNvPr>
          <p:cNvSpPr txBox="1"/>
          <p:nvPr/>
        </p:nvSpPr>
        <p:spPr>
          <a:xfrm>
            <a:off x="7240728" y="4589074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d</a:t>
            </a:r>
            <a:r>
              <a:rPr lang="en-US" sz="2126" baseline="-25000" dirty="0">
                <a:solidFill>
                  <a:srgbClr val="000000"/>
                </a:solidFill>
                <a:sym typeface="Helvetica Neue Light"/>
              </a:rPr>
              <a:t>1</a:t>
            </a:r>
            <a:r>
              <a:rPr lang="en-US" sz="2126" dirty="0">
                <a:solidFill>
                  <a:srgbClr val="000000"/>
                </a:solidFill>
                <a:sym typeface="Helvetica Neue Light"/>
              </a:rPr>
              <a:t> scans</a:t>
            </a:r>
            <a:endParaRPr lang="en-US" sz="2126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5F5C0D-21B4-1C46-A7B2-CCF3F154B72E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Instrument papers – MACS @ NIST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3D6CC-F2E6-0F48-9F98-28820F45BB8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  <p:pic>
        <p:nvPicPr>
          <p:cNvPr id="18" name="Picture 17" descr="Lzero_definition.tiff">
            <a:extLst>
              <a:ext uri="{FF2B5EF4-FFF2-40B4-BE49-F238E27FC236}">
                <a16:creationId xmlns:a16="http://schemas.microsoft.com/office/drawing/2014/main" id="{15C81F7D-C2CD-214D-9C47-6F1799FDC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3" y="2337903"/>
            <a:ext cx="3962742" cy="406435"/>
          </a:xfrm>
          <a:prstGeom prst="rect">
            <a:avLst/>
          </a:prstGeom>
        </p:spPr>
      </p:pic>
      <p:pic>
        <p:nvPicPr>
          <p:cNvPr id="19" name="Picture 18" descr="Lone_defintion.tiff">
            <a:extLst>
              <a:ext uri="{FF2B5EF4-FFF2-40B4-BE49-F238E27FC236}">
                <a16:creationId xmlns:a16="http://schemas.microsoft.com/office/drawing/2014/main" id="{1B96660C-2464-6045-B6E5-4199B2394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23" y="2818087"/>
            <a:ext cx="2580641" cy="351906"/>
          </a:xfrm>
          <a:prstGeom prst="rect">
            <a:avLst/>
          </a:prstGeom>
        </p:spPr>
      </p:pic>
      <p:pic>
        <p:nvPicPr>
          <p:cNvPr id="21" name="Picture 20" descr="vertical_curvature.tiff">
            <a:extLst>
              <a:ext uri="{FF2B5EF4-FFF2-40B4-BE49-F238E27FC236}">
                <a16:creationId xmlns:a16="http://schemas.microsoft.com/office/drawing/2014/main" id="{53A39099-9FDF-8344-8AD6-BD8399C81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79" y="3170407"/>
            <a:ext cx="2091267" cy="824605"/>
          </a:xfrm>
          <a:prstGeom prst="rect">
            <a:avLst/>
          </a:prstGeom>
        </p:spPr>
      </p:pic>
      <p:pic>
        <p:nvPicPr>
          <p:cNvPr id="22" name="Picture 21" descr="horizontal_focusing.tiff">
            <a:extLst>
              <a:ext uri="{FF2B5EF4-FFF2-40B4-BE49-F238E27FC236}">
                <a16:creationId xmlns:a16="http://schemas.microsoft.com/office/drawing/2014/main" id="{B20B1628-4E88-FA4D-8334-6E1093E81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05" y="3904201"/>
            <a:ext cx="3357000" cy="81381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991C6E-2518-7746-8591-778CFBFB1A00}"/>
              </a:ext>
            </a:extLst>
          </p:cNvPr>
          <p:cNvSpPr txBox="1">
            <a:spLocks/>
          </p:cNvSpPr>
          <p:nvPr/>
        </p:nvSpPr>
        <p:spPr>
          <a:xfrm>
            <a:off x="1999062" y="1565195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1240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2C787-B5E4-C845-83ED-0FBE1753E2EA}"/>
              </a:ext>
            </a:extLst>
          </p:cNvPr>
          <p:cNvSpPr txBox="1">
            <a:spLocks/>
          </p:cNvSpPr>
          <p:nvPr/>
        </p:nvSpPr>
        <p:spPr>
          <a:xfrm>
            <a:off x="2424358" y="1518896"/>
            <a:ext cx="9111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Triple axis spectrometer with 7 analyzer blades</a:t>
            </a:r>
            <a:endParaRPr lang="en-GB" dirty="0"/>
          </a:p>
        </p:txBody>
      </p:sp>
      <p:pic>
        <p:nvPicPr>
          <p:cNvPr id="8" name="Picture 7" descr="2D_blades.tiff">
            <a:extLst>
              <a:ext uri="{FF2B5EF4-FFF2-40B4-BE49-F238E27FC236}">
                <a16:creationId xmlns:a16="http://schemas.microsoft.com/office/drawing/2014/main" id="{74BB05F1-6EFF-4E4B-B01A-14252D572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176" y="2271559"/>
            <a:ext cx="4321238" cy="3179289"/>
          </a:xfrm>
          <a:prstGeom prst="rect">
            <a:avLst/>
          </a:prstGeom>
        </p:spPr>
      </p:pic>
      <p:pic>
        <p:nvPicPr>
          <p:cNvPr id="9" name="Picture 8" descr="Measurement_and_McStas_all_blades.tiff">
            <a:extLst>
              <a:ext uri="{FF2B5EF4-FFF2-40B4-BE49-F238E27FC236}">
                <a16:creationId xmlns:a16="http://schemas.microsoft.com/office/drawing/2014/main" id="{F7E4D1AD-9071-1046-857A-D86FD0E82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918" y="2180991"/>
            <a:ext cx="4160537" cy="3341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93F0F-FC3E-5C4E-8642-7443AD5DE482}"/>
              </a:ext>
            </a:extLst>
          </p:cNvPr>
          <p:cNvSpPr txBox="1"/>
          <p:nvPr/>
        </p:nvSpPr>
        <p:spPr>
          <a:xfrm>
            <a:off x="9030568" y="1969869"/>
            <a:ext cx="3035564" cy="34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1413" dirty="0">
                <a:solidFill>
                  <a:srgbClr val="000000"/>
                </a:solidFill>
                <a:sym typeface="Helvetica Neue Light"/>
              </a:rPr>
              <a:t>Vanadium sample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7CD948-A856-CC42-A686-5DB77660D610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Virtual experiment benchmarks – RITAII @ PSI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04974-058B-DC43-B0CE-7968BC4CEB75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L. </a:t>
            </a:r>
            <a:r>
              <a:rPr lang="en-US" sz="1240" dirty="0" err="1"/>
              <a:t>Udby</a:t>
            </a:r>
            <a:r>
              <a:rPr lang="en-US" sz="1240" dirty="0"/>
              <a:t>, P.K. </a:t>
            </a:r>
            <a:r>
              <a:rPr lang="en-US" sz="1240" dirty="0" err="1"/>
              <a:t>Willendrup</a:t>
            </a:r>
            <a:r>
              <a:rPr lang="en-US" sz="1240" dirty="0"/>
              <a:t>, E. Knudsen, Ch. </a:t>
            </a:r>
            <a:r>
              <a:rPr lang="en-US" sz="1240" dirty="0" err="1"/>
              <a:t>Niedermayer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, N.B. Christensen, E. </a:t>
            </a:r>
            <a:r>
              <a:rPr lang="en-US" sz="1240" dirty="0" err="1"/>
              <a:t>Farhi</a:t>
            </a:r>
            <a:r>
              <a:rPr lang="en-US" sz="1240" dirty="0"/>
              <a:t>, B.O. Wells, K. </a:t>
            </a:r>
            <a:r>
              <a:rPr lang="en-US" sz="1240" dirty="0" err="1"/>
              <a:t>Lefmann</a:t>
            </a:r>
            <a:r>
              <a:rPr lang="en-US" sz="1240" dirty="0"/>
              <a:t>.</a:t>
            </a:r>
          </a:p>
          <a:p>
            <a:r>
              <a:rPr lang="en-US" sz="1240" dirty="0"/>
              <a:t>Nuclear Instruments and Methods in Physics Research A 634 (2011) S138–S143 </a:t>
            </a:r>
          </a:p>
        </p:txBody>
      </p:sp>
    </p:spTree>
    <p:extLst>
      <p:ext uri="{BB962C8B-B14F-4D97-AF65-F5344CB8AC3E}">
        <p14:creationId xmlns:p14="http://schemas.microsoft.com/office/powerpoint/2010/main" val="38558576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6" name="Picture 5" descr="Bragg_peaks_sim_measurement.tiff">
            <a:extLst>
              <a:ext uri="{FF2B5EF4-FFF2-40B4-BE49-F238E27FC236}">
                <a16:creationId xmlns:a16="http://schemas.microsoft.com/office/drawing/2014/main" id="{8597DD45-7F7E-B042-8185-B985A38BF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103" y="2779484"/>
            <a:ext cx="9674810" cy="25536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6133F-0CFC-B940-95F7-F3D644B73B59}"/>
              </a:ext>
            </a:extLst>
          </p:cNvPr>
          <p:cNvSpPr txBox="1">
            <a:spLocks/>
          </p:cNvSpPr>
          <p:nvPr/>
        </p:nvSpPr>
        <p:spPr>
          <a:xfrm>
            <a:off x="2055406" y="1588345"/>
            <a:ext cx="9111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Triple axis spectrometer with 7 analyzer blades</a:t>
            </a:r>
          </a:p>
          <a:p>
            <a:pPr hangingPunct="1"/>
            <a:r>
              <a:rPr lang="en-GB"/>
              <a:t>Here measurement with center blade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ACD74-8DE9-0043-B020-FAD05669E62C}"/>
              </a:ext>
            </a:extLst>
          </p:cNvPr>
          <p:cNvSpPr txBox="1"/>
          <p:nvPr/>
        </p:nvSpPr>
        <p:spPr>
          <a:xfrm>
            <a:off x="9143736" y="2539326"/>
            <a:ext cx="3035564" cy="34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1413" dirty="0">
                <a:solidFill>
                  <a:srgbClr val="000000"/>
                </a:solidFill>
                <a:sym typeface="Helvetica Neue Light"/>
              </a:rPr>
              <a:t>Al</a:t>
            </a:r>
            <a:r>
              <a:rPr lang="en-US" sz="1413" baseline="-25000" dirty="0">
                <a:solidFill>
                  <a:srgbClr val="000000"/>
                </a:solidFill>
                <a:sym typeface="Helvetica Neue Light"/>
              </a:rPr>
              <a:t>2</a:t>
            </a:r>
            <a:r>
              <a:rPr lang="en-US" sz="1413" dirty="0">
                <a:solidFill>
                  <a:srgbClr val="000000"/>
                </a:solidFill>
                <a:sym typeface="Helvetica Neue Light"/>
              </a:rPr>
              <a:t>O</a:t>
            </a:r>
            <a:r>
              <a:rPr lang="en-US" sz="1413" baseline="-25000" dirty="0">
                <a:solidFill>
                  <a:srgbClr val="000000"/>
                </a:solidFill>
                <a:sym typeface="Helvetica Neue Light"/>
              </a:rPr>
              <a:t>3</a:t>
            </a:r>
            <a:r>
              <a:rPr lang="en-US" sz="1413" dirty="0">
                <a:solidFill>
                  <a:srgbClr val="000000"/>
                </a:solidFill>
                <a:sym typeface="Helvetica Neue Light"/>
              </a:rPr>
              <a:t> powder sample</a:t>
            </a:r>
            <a:endParaRPr lang="en-US" sz="1413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0858A6-A906-AF44-B966-65C73A6E5DEB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Virtual experiment benchmarks – RITAII @ PSI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7F44F-095C-B945-8929-5F5201885A3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L. </a:t>
            </a:r>
            <a:r>
              <a:rPr lang="en-US" sz="1240" dirty="0" err="1"/>
              <a:t>Udby</a:t>
            </a:r>
            <a:r>
              <a:rPr lang="en-US" sz="1240" dirty="0"/>
              <a:t>, P.K. </a:t>
            </a:r>
            <a:r>
              <a:rPr lang="en-US" sz="1240" dirty="0" err="1"/>
              <a:t>Willendrup</a:t>
            </a:r>
            <a:r>
              <a:rPr lang="en-US" sz="1240" dirty="0"/>
              <a:t>, E. Knudsen, Ch. </a:t>
            </a:r>
            <a:r>
              <a:rPr lang="en-US" sz="1240" dirty="0" err="1"/>
              <a:t>Niedermayer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, N.B. Christensen, E. </a:t>
            </a:r>
            <a:r>
              <a:rPr lang="en-US" sz="1240" dirty="0" err="1"/>
              <a:t>Farhi</a:t>
            </a:r>
            <a:r>
              <a:rPr lang="en-US" sz="1240" dirty="0"/>
              <a:t>, B.O. Wells, K. </a:t>
            </a:r>
            <a:r>
              <a:rPr lang="en-US" sz="1240" dirty="0" err="1"/>
              <a:t>Lefmann</a:t>
            </a:r>
            <a:r>
              <a:rPr lang="en-US" sz="1240" dirty="0"/>
              <a:t>.</a:t>
            </a:r>
          </a:p>
          <a:p>
            <a:r>
              <a:rPr lang="en-US" sz="1240" dirty="0"/>
              <a:t>Nuclear Instruments and Methods in Physics Research A 634 (2011) S138–S143 </a:t>
            </a:r>
          </a:p>
        </p:txBody>
      </p:sp>
    </p:spTree>
    <p:extLst>
      <p:ext uri="{BB962C8B-B14F-4D97-AF65-F5344CB8AC3E}">
        <p14:creationId xmlns:p14="http://schemas.microsoft.com/office/powerpoint/2010/main" val="25360921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Picture 7" descr="concept.tiff">
            <a:extLst>
              <a:ext uri="{FF2B5EF4-FFF2-40B4-BE49-F238E27FC236}">
                <a16:creationId xmlns:a16="http://schemas.microsoft.com/office/drawing/2014/main" id="{FA3D3903-DDE1-8444-9CC3-FDCB48D6F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485" y="1274988"/>
            <a:ext cx="4934815" cy="437841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6F76661-A2CC-E642-A4A4-31BCC24C926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Virtual experiment benchmarks – Prismatic </a:t>
            </a:r>
            <a:r>
              <a:rPr lang="en-GB" sz="2800" dirty="0" err="1"/>
              <a:t>analyzer</a:t>
            </a:r>
            <a:r>
              <a:rPr lang="en-GB" sz="28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0A8DF-20AD-FF4F-930E-9B44D83EE68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867CA-C2D6-1D4B-B152-8A0CE02A2AA1}"/>
              </a:ext>
            </a:extLst>
          </p:cNvPr>
          <p:cNvSpPr txBox="1">
            <a:spLocks/>
          </p:cNvSpPr>
          <p:nvPr/>
        </p:nvSpPr>
        <p:spPr>
          <a:xfrm>
            <a:off x="2084292" y="1542046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Prismatic </a:t>
            </a:r>
            <a:r>
              <a:rPr lang="en-GB" dirty="0" err="1"/>
              <a:t>analyzer</a:t>
            </a:r>
            <a:r>
              <a:rPr lang="en-GB" dirty="0"/>
              <a:t> concept discovered under CAMEA / BIFROST development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7" name="Picture 6" descr="simulatins.tiff">
            <a:extLst>
              <a:ext uri="{FF2B5EF4-FFF2-40B4-BE49-F238E27FC236}">
                <a16:creationId xmlns:a16="http://schemas.microsoft.com/office/drawing/2014/main" id="{3CFBF30A-9D8C-824A-8A8B-9D79C03FC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974" y="1237504"/>
            <a:ext cx="4926326" cy="438734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80F14BC-C771-A04D-9DE7-A258A0BC0CA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Virtual experiment benchmarks – Prismatic </a:t>
            </a:r>
            <a:r>
              <a:rPr lang="en-GB" sz="2800" dirty="0" err="1"/>
              <a:t>analyzer</a:t>
            </a:r>
            <a:r>
              <a:rPr lang="en-GB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C2A97-E4F1-7F41-B8F0-AEE508512DF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6EE506-CEF0-064E-9FA9-5B9DF7BDF7C0}"/>
              </a:ext>
            </a:extLst>
          </p:cNvPr>
          <p:cNvSpPr txBox="1">
            <a:spLocks/>
          </p:cNvSpPr>
          <p:nvPr/>
        </p:nvSpPr>
        <p:spPr>
          <a:xfrm>
            <a:off x="2084292" y="1542046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Prismatic </a:t>
            </a:r>
            <a:r>
              <a:rPr lang="en-GB" dirty="0" err="1"/>
              <a:t>analyzer</a:t>
            </a:r>
            <a:r>
              <a:rPr lang="en-GB" dirty="0"/>
              <a:t> concept discovered under CAMEA / BIFROST development</a:t>
            </a:r>
          </a:p>
          <a:p>
            <a:pPr hangingPunct="1"/>
            <a:r>
              <a:rPr lang="en-GB" dirty="0"/>
              <a:t>Simulations show it should work</a:t>
            </a:r>
          </a:p>
        </p:txBody>
      </p:sp>
    </p:spTree>
    <p:extLst>
      <p:ext uri="{BB962C8B-B14F-4D97-AF65-F5344CB8AC3E}">
        <p14:creationId xmlns:p14="http://schemas.microsoft.com/office/powerpoint/2010/main" val="6328850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A806D-FBEC-9F40-9981-20CB80B9277A}"/>
              </a:ext>
            </a:extLst>
          </p:cNvPr>
          <p:cNvSpPr txBox="1">
            <a:spLocks/>
          </p:cNvSpPr>
          <p:nvPr/>
        </p:nvSpPr>
        <p:spPr>
          <a:xfrm>
            <a:off x="2084292" y="1542046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Prismatic </a:t>
            </a:r>
            <a:r>
              <a:rPr lang="en-GB" dirty="0" err="1"/>
              <a:t>analyzer</a:t>
            </a:r>
            <a:r>
              <a:rPr lang="en-GB" dirty="0"/>
              <a:t> concept discovered under CAMEA / BIFROST development</a:t>
            </a:r>
          </a:p>
          <a:p>
            <a:pPr hangingPunct="1"/>
            <a:r>
              <a:rPr lang="en-GB" dirty="0"/>
              <a:t>Simulations show it should work</a:t>
            </a:r>
          </a:p>
          <a:p>
            <a:pPr hangingPunct="1"/>
            <a:r>
              <a:rPr lang="en-GB" dirty="0"/>
              <a:t>Measured on CAMEA prototype at PSI</a:t>
            </a:r>
          </a:p>
        </p:txBody>
      </p:sp>
      <p:pic>
        <p:nvPicPr>
          <p:cNvPr id="8" name="Picture 7" descr="sim_data.tiff">
            <a:extLst>
              <a:ext uri="{FF2B5EF4-FFF2-40B4-BE49-F238E27FC236}">
                <a16:creationId xmlns:a16="http://schemas.microsoft.com/office/drawing/2014/main" id="{FD28C8D9-4709-814D-8595-E335DE947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578" y="1147227"/>
            <a:ext cx="3641058" cy="451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BAA78-C783-0B4C-AEB4-8176B3BDF07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Virtual experiment benchmarks – Prismatic </a:t>
            </a:r>
            <a:r>
              <a:rPr lang="en-GB" sz="2800" dirty="0" err="1"/>
              <a:t>analyzer</a:t>
            </a:r>
            <a:r>
              <a:rPr lang="en-GB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99F86-0BA4-704C-B977-1FE6E7901338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</p:spTree>
    <p:extLst>
      <p:ext uri="{BB962C8B-B14F-4D97-AF65-F5344CB8AC3E}">
        <p14:creationId xmlns:p14="http://schemas.microsoft.com/office/powerpoint/2010/main" val="14210592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95CA36-EF51-C24C-B6A1-BF722B1F25EC}"/>
              </a:ext>
            </a:extLst>
          </p:cNvPr>
          <p:cNvSpPr txBox="1">
            <a:spLocks/>
          </p:cNvSpPr>
          <p:nvPr/>
        </p:nvSpPr>
        <p:spPr>
          <a:xfrm>
            <a:off x="1991694" y="1518351"/>
            <a:ext cx="4277131" cy="414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Dirac Metals</a:t>
            </a:r>
          </a:p>
          <a:p>
            <a:pPr hangingPunct="1"/>
            <a:r>
              <a:rPr lang="en-GB" dirty="0"/>
              <a:t>Resolution convolution of fit with RESTRAX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7AB9F-26DC-934C-A44D-4CF4210FD544}"/>
              </a:ext>
            </a:extLst>
          </p:cNvPr>
          <p:cNvSpPr txBox="1"/>
          <p:nvPr/>
        </p:nvSpPr>
        <p:spPr>
          <a:xfrm>
            <a:off x="3466347" y="1821446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10" name="Picture 9" descr="data_and_convoluted_model.tiff">
            <a:extLst>
              <a:ext uri="{FF2B5EF4-FFF2-40B4-BE49-F238E27FC236}">
                <a16:creationId xmlns:a16="http://schemas.microsoft.com/office/drawing/2014/main" id="{A6280B47-6071-644E-B8E7-E93527DF1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421" y="1201098"/>
            <a:ext cx="5489973" cy="43789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6BC9BE-0130-0E46-9894-256E91CB849B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Resolution convolution on IN8 @ 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36785-B78C-F54E-AF58-2490F6EC59E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M. C. </a:t>
            </a:r>
            <a:r>
              <a:rPr lang="en-US" sz="1240" dirty="0" err="1"/>
              <a:t>Rahn</a:t>
            </a:r>
            <a:r>
              <a:rPr lang="en-US" sz="1240" dirty="0"/>
              <a:t>, A. J. </a:t>
            </a:r>
            <a:r>
              <a:rPr lang="en-US" sz="1240" dirty="0" err="1"/>
              <a:t>Princep</a:t>
            </a:r>
            <a:r>
              <a:rPr lang="en-US" sz="1240" dirty="0"/>
              <a:t>, A. </a:t>
            </a:r>
            <a:r>
              <a:rPr lang="en-US" sz="1240" dirty="0" err="1"/>
              <a:t>Piovano</a:t>
            </a:r>
            <a:r>
              <a:rPr lang="en-US" sz="1240" dirty="0"/>
              <a:t>, J. </a:t>
            </a:r>
            <a:r>
              <a:rPr lang="en-US" sz="1240" dirty="0" err="1"/>
              <a:t>Kulda</a:t>
            </a:r>
            <a:r>
              <a:rPr lang="en-US" sz="1240" dirty="0"/>
              <a:t>, Y. F. Guo, Y. G. Shi, and A. T. Boothroyd</a:t>
            </a:r>
          </a:p>
          <a:p>
            <a:r>
              <a:rPr lang="en-US" sz="1240" dirty="0"/>
              <a:t>Phys. Rev. B </a:t>
            </a:r>
            <a:r>
              <a:rPr lang="en-US" sz="1240" b="1" dirty="0"/>
              <a:t>95</a:t>
            </a:r>
            <a:r>
              <a:rPr lang="en-US" sz="1240" dirty="0"/>
              <a:t>, 134405 – Published 4 April 2017</a:t>
            </a:r>
          </a:p>
        </p:txBody>
      </p:sp>
    </p:spTree>
    <p:extLst>
      <p:ext uri="{BB962C8B-B14F-4D97-AF65-F5344CB8AC3E}">
        <p14:creationId xmlns:p14="http://schemas.microsoft.com/office/powerpoint/2010/main" val="12119143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ABACC-9131-F747-AC95-8949FA85B226}"/>
              </a:ext>
            </a:extLst>
          </p:cNvPr>
          <p:cNvSpPr txBox="1"/>
          <p:nvPr/>
        </p:nvSpPr>
        <p:spPr>
          <a:xfrm>
            <a:off x="3431622" y="1856170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24" name="Picture 23" descr="final_fits.tiff">
            <a:extLst>
              <a:ext uri="{FF2B5EF4-FFF2-40B4-BE49-F238E27FC236}">
                <a16:creationId xmlns:a16="http://schemas.microsoft.com/office/drawing/2014/main" id="{883610B3-630A-624C-9C22-509A44C23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10" y="1465523"/>
            <a:ext cx="7085635" cy="3974869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B3222D6-E752-CE48-A8A4-900751B217E7}"/>
              </a:ext>
            </a:extLst>
          </p:cNvPr>
          <p:cNvSpPr txBox="1">
            <a:spLocks/>
          </p:cNvSpPr>
          <p:nvPr/>
        </p:nvSpPr>
        <p:spPr>
          <a:xfrm>
            <a:off x="1956969" y="1553620"/>
            <a:ext cx="474662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Dirac Metals</a:t>
            </a:r>
          </a:p>
          <a:p>
            <a:pPr hangingPunct="1"/>
            <a:r>
              <a:rPr lang="en-GB" dirty="0"/>
              <a:t>Convoluted model </a:t>
            </a:r>
            <a:br>
              <a:rPr lang="en-GB" dirty="0"/>
            </a:br>
            <a:r>
              <a:rPr lang="en-GB" dirty="0"/>
              <a:t>  compared with data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40FE273-EC15-7947-A9E7-19770261264C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Resolution convolution on IN8 @ 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079FA-EC44-3740-934F-5E77F4CAFDAB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M. C. </a:t>
            </a:r>
            <a:r>
              <a:rPr lang="en-US" sz="1240" dirty="0" err="1"/>
              <a:t>Rahn</a:t>
            </a:r>
            <a:r>
              <a:rPr lang="en-US" sz="1240" dirty="0"/>
              <a:t>, A. J. </a:t>
            </a:r>
            <a:r>
              <a:rPr lang="en-US" sz="1240" dirty="0" err="1"/>
              <a:t>Princep</a:t>
            </a:r>
            <a:r>
              <a:rPr lang="en-US" sz="1240" dirty="0"/>
              <a:t>, A. </a:t>
            </a:r>
            <a:r>
              <a:rPr lang="en-US" sz="1240" dirty="0" err="1"/>
              <a:t>Piovano</a:t>
            </a:r>
            <a:r>
              <a:rPr lang="en-US" sz="1240" dirty="0"/>
              <a:t>, J. </a:t>
            </a:r>
            <a:r>
              <a:rPr lang="en-US" sz="1240" dirty="0" err="1"/>
              <a:t>Kulda</a:t>
            </a:r>
            <a:r>
              <a:rPr lang="en-US" sz="1240" dirty="0"/>
              <a:t>, Y. F. Guo, Y. G. Shi, and A. T. Boothroyd</a:t>
            </a:r>
          </a:p>
          <a:p>
            <a:r>
              <a:rPr lang="en-US" sz="1240" dirty="0"/>
              <a:t>Phys. Rev. B </a:t>
            </a:r>
            <a:r>
              <a:rPr lang="en-US" sz="1240" b="1" dirty="0"/>
              <a:t>95</a:t>
            </a:r>
            <a:r>
              <a:rPr lang="en-US" sz="1240" dirty="0"/>
              <a:t>, 134405 – Published 4 April 2017</a:t>
            </a:r>
          </a:p>
        </p:txBody>
      </p:sp>
    </p:spTree>
    <p:extLst>
      <p:ext uri="{BB962C8B-B14F-4D97-AF65-F5344CB8AC3E}">
        <p14:creationId xmlns:p14="http://schemas.microsoft.com/office/powerpoint/2010/main" val="25252635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0FEC4-363F-694D-B6CD-DDABB7B2CA75}"/>
              </a:ext>
            </a:extLst>
          </p:cNvPr>
          <p:cNvSpPr txBox="1"/>
          <p:nvPr/>
        </p:nvSpPr>
        <p:spPr>
          <a:xfrm>
            <a:off x="3385324" y="1914043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9" name="Picture 8" descr="2D_plots_data_single_sim_multiple.tiff">
            <a:extLst>
              <a:ext uri="{FF2B5EF4-FFF2-40B4-BE49-F238E27FC236}">
                <a16:creationId xmlns:a16="http://schemas.microsoft.com/office/drawing/2014/main" id="{4DA96646-AB0F-2543-BBC2-5736B904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627" y="475590"/>
            <a:ext cx="3378496" cy="550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4CE3B-C9EA-344E-AD09-C3A51F9AD8C3}"/>
              </a:ext>
            </a:extLst>
          </p:cNvPr>
          <p:cNvSpPr txBox="1"/>
          <p:nvPr/>
        </p:nvSpPr>
        <p:spPr>
          <a:xfrm>
            <a:off x="7495844" y="1752397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87546-013B-454A-A743-3D6D62C04D1F}"/>
              </a:ext>
            </a:extLst>
          </p:cNvPr>
          <p:cNvSpPr txBox="1"/>
          <p:nvPr/>
        </p:nvSpPr>
        <p:spPr>
          <a:xfrm>
            <a:off x="7138716" y="3386349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Single scattering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5459E-00EB-F94C-AAF5-5CD498826D57}"/>
              </a:ext>
            </a:extLst>
          </p:cNvPr>
          <p:cNvSpPr txBox="1"/>
          <p:nvPr/>
        </p:nvSpPr>
        <p:spPr>
          <a:xfrm>
            <a:off x="6836232" y="5119583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All scattering orders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187EF-0C92-534D-A35B-CECA6DBC25F6}"/>
              </a:ext>
            </a:extLst>
          </p:cNvPr>
          <p:cNvSpPr txBox="1"/>
          <p:nvPr/>
        </p:nvSpPr>
        <p:spPr>
          <a:xfrm>
            <a:off x="7148718" y="3101696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Simulated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55E1C-D5C7-D442-9625-11049DF3BA7D}"/>
              </a:ext>
            </a:extLst>
          </p:cNvPr>
          <p:cNvSpPr txBox="1"/>
          <p:nvPr/>
        </p:nvSpPr>
        <p:spPr>
          <a:xfrm>
            <a:off x="6846234" y="4870645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Simulated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E904E60-A2E0-EC4F-8179-0D1C77DC8A10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6BCAA-1CF3-9346-91A1-2C1E10017A6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5C0498-721E-AD45-909A-2071F3781424}"/>
              </a:ext>
            </a:extLst>
          </p:cNvPr>
          <p:cNvSpPr txBox="1">
            <a:spLocks/>
          </p:cNvSpPr>
          <p:nvPr/>
        </p:nvSpPr>
        <p:spPr>
          <a:xfrm>
            <a:off x="1999459" y="171304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Uranium Nitride (</a:t>
            </a:r>
            <a:r>
              <a:rPr lang="en-GB" dirty="0" err="1"/>
              <a:t>MCViNE</a:t>
            </a:r>
            <a:r>
              <a:rPr lang="en-GB" dirty="0"/>
              <a:t>)</a:t>
            </a:r>
          </a:p>
          <a:p>
            <a:pPr hangingPunct="1"/>
            <a:r>
              <a:rPr lang="en-GB" dirty="0"/>
              <a:t>Single / Multiple scattering</a:t>
            </a:r>
          </a:p>
        </p:txBody>
      </p:sp>
    </p:spTree>
    <p:extLst>
      <p:ext uri="{BB962C8B-B14F-4D97-AF65-F5344CB8AC3E}">
        <p14:creationId xmlns:p14="http://schemas.microsoft.com/office/powerpoint/2010/main" val="14162791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655944-2611-FB42-B1C5-28A8C379E138}"/>
              </a:ext>
            </a:extLst>
          </p:cNvPr>
          <p:cNvSpPr txBox="1">
            <a:spLocks/>
          </p:cNvSpPr>
          <p:nvPr/>
        </p:nvSpPr>
        <p:spPr>
          <a:xfrm>
            <a:off x="1999459" y="171304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Uranium Nitride (</a:t>
            </a:r>
            <a:r>
              <a:rPr lang="en-GB" dirty="0" err="1"/>
              <a:t>MCViNE</a:t>
            </a:r>
            <a:r>
              <a:rPr lang="en-GB" dirty="0"/>
              <a:t>)</a:t>
            </a:r>
          </a:p>
          <a:p>
            <a:pPr hangingPunct="1"/>
            <a:r>
              <a:rPr lang="en-GB" dirty="0"/>
              <a:t>Single / Multiple scattering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95F5-772E-D645-8967-26FD8D2371FE}"/>
              </a:ext>
            </a:extLst>
          </p:cNvPr>
          <p:cNvSpPr txBox="1"/>
          <p:nvPr/>
        </p:nvSpPr>
        <p:spPr>
          <a:xfrm>
            <a:off x="3474112" y="1937193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6" name="Picture 5" descr="cuts_simulation_data.tiff">
            <a:extLst>
              <a:ext uri="{FF2B5EF4-FFF2-40B4-BE49-F238E27FC236}">
                <a16:creationId xmlns:a16="http://schemas.microsoft.com/office/drawing/2014/main" id="{383A874F-4B17-3041-85DB-F5E82BB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331" y="1320182"/>
            <a:ext cx="5926969" cy="43426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9036AD2-9693-0F43-992F-9FF95E72DD8E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F0574-2DEE-1C46-B684-AE7FCC81CB8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</p:spTree>
    <p:extLst>
      <p:ext uri="{BB962C8B-B14F-4D97-AF65-F5344CB8AC3E}">
        <p14:creationId xmlns:p14="http://schemas.microsoft.com/office/powerpoint/2010/main" val="38527396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Citation </a:t>
            </a:r>
            <a:r>
              <a:rPr lang="da-DK" dirty="0" err="1"/>
              <a:t>analysis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811901-F28A-1144-BF16-D4B8FEEFAC59}"/>
              </a:ext>
            </a:extLst>
          </p:cNvPr>
          <p:cNvSpPr txBox="1">
            <a:spLocks/>
          </p:cNvSpPr>
          <p:nvPr/>
        </p:nvSpPr>
        <p:spPr>
          <a:xfrm>
            <a:off x="1473068" y="1641647"/>
            <a:ext cx="4541327" cy="485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Package use assessed from citations to package papers</a:t>
            </a:r>
          </a:p>
          <a:p>
            <a:pPr hangingPunct="1"/>
            <a:r>
              <a:rPr lang="en-GB" dirty="0"/>
              <a:t>Excludes papers on:</a:t>
            </a:r>
            <a:br>
              <a:rPr lang="en-GB" dirty="0"/>
            </a:br>
            <a:r>
              <a:rPr lang="en-GB" dirty="0"/>
              <a:t>  Software tools</a:t>
            </a:r>
            <a:br>
              <a:rPr lang="en-GB" dirty="0"/>
            </a:br>
            <a:r>
              <a:rPr lang="en-GB" dirty="0"/>
              <a:t>  Components</a:t>
            </a:r>
            <a:br>
              <a:rPr lang="en-GB" dirty="0"/>
            </a:br>
            <a:r>
              <a:rPr lang="en-GB" dirty="0"/>
              <a:t>  Optics</a:t>
            </a:r>
          </a:p>
          <a:p>
            <a:pPr hangingPunct="1"/>
            <a:r>
              <a:rPr lang="en-GB" dirty="0"/>
              <a:t>176 papers in analysis</a:t>
            </a:r>
          </a:p>
          <a:p>
            <a:pPr hangingPunct="1"/>
            <a:r>
              <a:rPr lang="en-GB" dirty="0"/>
              <a:t>Concept, design and optimization: 49%</a:t>
            </a:r>
          </a:p>
          <a:p>
            <a:pPr hangingPunct="1"/>
            <a:r>
              <a:rPr lang="en-GB" dirty="0"/>
              <a:t>Instrument paper: 19% </a:t>
            </a:r>
          </a:p>
          <a:p>
            <a:pPr hangingPunct="1"/>
            <a:r>
              <a:rPr lang="en-GB" dirty="0"/>
              <a:t>Virtual experiments: 32%</a:t>
            </a:r>
          </a:p>
          <a:p>
            <a:pPr marL="0" indent="0" hangingPunct="1">
              <a:buFontTx/>
              <a:buNone/>
            </a:pPr>
            <a:br>
              <a:rPr lang="en-GB" dirty="0"/>
            </a:br>
            <a:r>
              <a:rPr lang="en-GB" dirty="0"/>
              <a:t> 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646352-7586-964B-95CB-C01F208C4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521356"/>
              </p:ext>
            </p:extLst>
          </p:nvPr>
        </p:nvGraphicFramePr>
        <p:xfrm>
          <a:off x="5764192" y="402992"/>
          <a:ext cx="6597926" cy="609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21116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007D5-7A25-9F40-9ADB-869F92042411}"/>
              </a:ext>
            </a:extLst>
          </p:cNvPr>
          <p:cNvSpPr txBox="1"/>
          <p:nvPr/>
        </p:nvSpPr>
        <p:spPr>
          <a:xfrm>
            <a:off x="3456253" y="1902469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19" name="Picture 18" descr="cuts_simulation_data_constant_q.tiff">
            <a:extLst>
              <a:ext uri="{FF2B5EF4-FFF2-40B4-BE49-F238E27FC236}">
                <a16:creationId xmlns:a16="http://schemas.microsoft.com/office/drawing/2014/main" id="{0A0DEB40-A944-334A-A592-82DA3267F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972" y="1187243"/>
            <a:ext cx="6203328" cy="44766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1C34487-4940-4041-B025-35F567E7626D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03EF62-15C7-B34A-AD0D-2BB8F6B4D388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7CC277-6ADC-3F42-A3EA-534957EBE59E}"/>
              </a:ext>
            </a:extLst>
          </p:cNvPr>
          <p:cNvSpPr txBox="1">
            <a:spLocks/>
          </p:cNvSpPr>
          <p:nvPr/>
        </p:nvSpPr>
        <p:spPr>
          <a:xfrm>
            <a:off x="1999459" y="171304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Uranium Nitride (</a:t>
            </a:r>
            <a:r>
              <a:rPr lang="en-GB" dirty="0" err="1"/>
              <a:t>MCViNE</a:t>
            </a:r>
            <a:r>
              <a:rPr lang="en-GB" dirty="0"/>
              <a:t>)</a:t>
            </a:r>
          </a:p>
          <a:p>
            <a:pPr hangingPunct="1"/>
            <a:r>
              <a:rPr lang="en-GB" dirty="0"/>
              <a:t>Single / Multiple scattering</a:t>
            </a:r>
          </a:p>
        </p:txBody>
      </p:sp>
    </p:spTree>
    <p:extLst>
      <p:ext uri="{BB962C8B-B14F-4D97-AF65-F5344CB8AC3E}">
        <p14:creationId xmlns:p14="http://schemas.microsoft.com/office/powerpoint/2010/main" val="206789755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5ED18-1434-3845-9838-DF53503D4060}"/>
              </a:ext>
            </a:extLst>
          </p:cNvPr>
          <p:cNvSpPr txBox="1"/>
          <p:nvPr/>
        </p:nvSpPr>
        <p:spPr>
          <a:xfrm>
            <a:off x="3628393" y="1925618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6" name="Picture 5" descr="temperature_broadening_vs_data.tiff">
            <a:extLst>
              <a:ext uri="{FF2B5EF4-FFF2-40B4-BE49-F238E27FC236}">
                <a16:creationId xmlns:a16="http://schemas.microsoft.com/office/drawing/2014/main" id="{E3D80F40-4F29-AA4F-8855-2F052693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324" y="665746"/>
            <a:ext cx="3926002" cy="53393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76F5E42-A06E-DC4A-A422-6BD5C6B6BE89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5C268-F28F-C442-A474-A9D5DC0DD13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5EE4CE-865F-BB44-B820-9BF4C0A4C79F}"/>
              </a:ext>
            </a:extLst>
          </p:cNvPr>
          <p:cNvSpPr txBox="1">
            <a:spLocks/>
          </p:cNvSpPr>
          <p:nvPr/>
        </p:nvSpPr>
        <p:spPr>
          <a:xfrm>
            <a:off x="1999459" y="171304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Uranium Nitride (</a:t>
            </a:r>
            <a:r>
              <a:rPr lang="en-GB" dirty="0" err="1"/>
              <a:t>MCViNE</a:t>
            </a:r>
            <a:r>
              <a:rPr lang="en-GB" dirty="0"/>
              <a:t>)</a:t>
            </a:r>
          </a:p>
          <a:p>
            <a:pPr hangingPunct="1"/>
            <a:r>
              <a:rPr lang="en-GB" dirty="0"/>
              <a:t>Single / Multiple scattering</a:t>
            </a:r>
          </a:p>
          <a:p>
            <a:pPr hangingPunct="1"/>
            <a:r>
              <a:rPr lang="en-GB" dirty="0"/>
              <a:t>Temperature broadening</a:t>
            </a:r>
          </a:p>
          <a:p>
            <a:pPr marL="0" indent="0" hangingPunct="1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703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831CD8-F3B0-9C41-8ABE-0A7B0B94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10" y="700493"/>
            <a:ext cx="9754941" cy="766651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C84-0089-DE45-BC92-26E5B1FD432A}"/>
              </a:ext>
            </a:extLst>
          </p:cNvPr>
          <p:cNvSpPr txBox="1">
            <a:spLocks/>
          </p:cNvSpPr>
          <p:nvPr/>
        </p:nvSpPr>
        <p:spPr>
          <a:xfrm>
            <a:off x="1878510" y="1599919"/>
            <a:ext cx="9058240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These packages are trusted</a:t>
            </a:r>
          </a:p>
          <a:p>
            <a:pPr hangingPunct="1"/>
            <a:r>
              <a:rPr lang="en-GB"/>
              <a:t>Here we saw use in,</a:t>
            </a:r>
            <a:br>
              <a:rPr lang="en-GB"/>
            </a:br>
            <a:r>
              <a:rPr lang="en-GB"/>
              <a:t>  Facility level decisions</a:t>
            </a:r>
            <a:br>
              <a:rPr lang="en-GB"/>
            </a:br>
            <a:r>
              <a:rPr lang="en-GB"/>
              <a:t>  Instrument design</a:t>
            </a:r>
            <a:br>
              <a:rPr lang="en-GB"/>
            </a:br>
            <a:r>
              <a:rPr lang="en-GB"/>
              <a:t>  Benchmark for instrument test</a:t>
            </a:r>
            <a:br>
              <a:rPr lang="en-GB"/>
            </a:br>
            <a:r>
              <a:rPr lang="en-GB"/>
              <a:t>  Data analysis</a:t>
            </a:r>
          </a:p>
          <a:p>
            <a:pPr hangingPunct="1"/>
            <a:r>
              <a:rPr lang="en-GB"/>
              <a:t>In addition to heavy use in optics</a:t>
            </a:r>
          </a:p>
          <a:p>
            <a:pPr hangingPunct="1"/>
            <a:r>
              <a:rPr lang="en-GB"/>
              <a:t>Standard tool of the trade</a:t>
            </a:r>
          </a:p>
          <a:p>
            <a:pPr hangingPunct="1"/>
            <a:r>
              <a:rPr lang="en-GB"/>
              <a:t>Expected continued growth</a:t>
            </a:r>
          </a:p>
          <a:p>
            <a:pPr hangingPunct="1"/>
            <a:r>
              <a:rPr lang="en-GB"/>
              <a:t>Recent developments will encourage use in new areas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60388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6111-FCFB-764D-B659-7F5E1B51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My </a:t>
            </a:r>
            <a:r>
              <a:rPr lang="da-DK" dirty="0" err="1"/>
              <a:t>work</a:t>
            </a:r>
            <a:r>
              <a:rPr lang="da-DK" dirty="0"/>
              <a:t> on MARI @ ISIS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5CEF9-5598-E049-B3AC-2250C478C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Simulation of instrument and </a:t>
            </a:r>
            <a:r>
              <a:rPr lang="da-DK" dirty="0" err="1"/>
              <a:t>comparison</a:t>
            </a:r>
            <a:r>
              <a:rPr lang="da-DK" dirty="0"/>
              <a:t> to data</a:t>
            </a:r>
          </a:p>
          <a:p>
            <a:r>
              <a:rPr lang="da-DK" dirty="0"/>
              <a:t>Experiment </a:t>
            </a:r>
            <a:r>
              <a:rPr lang="da-DK" dirty="0" err="1"/>
              <a:t>performed</a:t>
            </a:r>
            <a:r>
              <a:rPr lang="da-DK" dirty="0"/>
              <a:t> by John Taylor and </a:t>
            </a:r>
            <a:r>
              <a:rPr lang="da-DK" dirty="0" err="1"/>
              <a:t>members</a:t>
            </a:r>
            <a:r>
              <a:rPr lang="da-DK" dirty="0"/>
              <a:t> from Kim </a:t>
            </a:r>
            <a:r>
              <a:rPr lang="da-DK" dirty="0" err="1"/>
              <a:t>Kefmanns</a:t>
            </a:r>
            <a:r>
              <a:rPr lang="da-DK" dirty="0"/>
              <a:t> </a:t>
            </a:r>
            <a:r>
              <a:rPr lang="da-DK" dirty="0" err="1"/>
              <a:t>group</a:t>
            </a:r>
            <a:endParaRPr lang="da-DK" dirty="0"/>
          </a:p>
          <a:p>
            <a:r>
              <a:rPr lang="da-DK" dirty="0"/>
              <a:t>Time of </a:t>
            </a:r>
            <a:r>
              <a:rPr lang="da-DK" dirty="0" err="1"/>
              <a:t>flight</a:t>
            </a:r>
            <a:r>
              <a:rPr lang="da-DK" dirty="0"/>
              <a:t> data</a:t>
            </a:r>
          </a:p>
          <a:p>
            <a:r>
              <a:rPr lang="da-DK" dirty="0" err="1"/>
              <a:t>Powder</a:t>
            </a:r>
            <a:r>
              <a:rPr lang="da-DK" dirty="0"/>
              <a:t> </a:t>
            </a:r>
            <a:r>
              <a:rPr lang="da-DK" dirty="0" err="1"/>
              <a:t>spectrometer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2BEE0-EA47-9A43-ABE1-14F6320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78" y="2497182"/>
            <a:ext cx="5494358" cy="38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84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F10A-2FEA-C140-B427-F06A1E74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Sample </a:t>
            </a:r>
            <a:r>
              <a:rPr lang="da-DK" dirty="0" err="1"/>
              <a:t>environment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6342C-6763-5C42-811A-9CAA3CE3AB7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3900136" cy="4546801"/>
          </a:xfrm>
        </p:spPr>
        <p:txBody>
          <a:bodyPr/>
          <a:lstStyle/>
          <a:p>
            <a:r>
              <a:rPr lang="da-DK" dirty="0" err="1"/>
              <a:t>Detectors</a:t>
            </a:r>
            <a:r>
              <a:rPr lang="da-DK" dirty="0"/>
              <a:t> </a:t>
            </a:r>
            <a:r>
              <a:rPr lang="da-DK" dirty="0" err="1"/>
              <a:t>underneath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lower</a:t>
            </a:r>
            <a:r>
              <a:rPr lang="da-DK" dirty="0"/>
              <a:t> part </a:t>
            </a:r>
            <a:r>
              <a:rPr lang="da-DK" dirty="0" err="1"/>
              <a:t>simulated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D175C-6DD7-4A4B-A15F-7E72A215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9" y="1682050"/>
            <a:ext cx="5683050" cy="45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37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Empty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 35 </a:t>
            </a:r>
            <a:r>
              <a:rPr lang="da-DK" dirty="0" err="1"/>
              <a:t>meV</a:t>
            </a:r>
            <a:r>
              <a:rPr lang="da-DK" dirty="0"/>
              <a:t> </a:t>
            </a:r>
            <a:r>
              <a:rPr lang="da-DK" dirty="0" err="1"/>
              <a:t>beam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AFCDC-898A-3C40-8D70-A8706C94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72" y="2032487"/>
            <a:ext cx="4816194" cy="423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2AF85-B1B5-4342-9F07-7236D7BD9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42" y="2037739"/>
            <a:ext cx="4858393" cy="422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08CF3-9AB2-434C-BD43-E4531DBA9473}"/>
              </a:ext>
            </a:extLst>
          </p:cNvPr>
          <p:cNvSpPr txBox="1"/>
          <p:nvPr/>
        </p:nvSpPr>
        <p:spPr>
          <a:xfrm>
            <a:off x="2916820" y="1701478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BC00B-D031-5D45-9D08-C0A1176E936F}"/>
              </a:ext>
            </a:extLst>
          </p:cNvPr>
          <p:cNvSpPr txBox="1"/>
          <p:nvPr/>
        </p:nvSpPr>
        <p:spPr>
          <a:xfrm>
            <a:off x="7733014" y="1701478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2002588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Empty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 35 </a:t>
            </a:r>
            <a:r>
              <a:rPr lang="da-DK" dirty="0" err="1"/>
              <a:t>meV</a:t>
            </a:r>
            <a:r>
              <a:rPr lang="da-DK" dirty="0"/>
              <a:t> </a:t>
            </a:r>
            <a:r>
              <a:rPr lang="da-DK" dirty="0" err="1"/>
              <a:t>beam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issue</a:t>
            </a:r>
            <a:r>
              <a:rPr lang="da-DK" dirty="0"/>
              <a:t> with </a:t>
            </a:r>
            <a:r>
              <a:rPr lang="da-DK" dirty="0" err="1"/>
              <a:t>texture</a:t>
            </a:r>
            <a:r>
              <a:rPr lang="da-DK" dirty="0"/>
              <a:t> in </a:t>
            </a:r>
            <a:r>
              <a:rPr lang="da-DK" dirty="0" err="1"/>
              <a:t>cryostat</a:t>
            </a:r>
            <a:r>
              <a:rPr lang="da-DK" dirty="0"/>
              <a:t>, </a:t>
            </a:r>
            <a:r>
              <a:rPr lang="da-DK" dirty="0" err="1"/>
              <a:t>preferred</a:t>
            </a:r>
            <a:r>
              <a:rPr lang="da-DK" dirty="0"/>
              <a:t> </a:t>
            </a:r>
            <a:r>
              <a:rPr lang="da-DK" dirty="0" err="1"/>
              <a:t>orientations</a:t>
            </a:r>
            <a:r>
              <a:rPr lang="da-DK" dirty="0"/>
              <a:t> in the </a:t>
            </a:r>
            <a:r>
              <a:rPr lang="da-DK" dirty="0" err="1"/>
              <a:t>powder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F93D9-A8AE-9140-85FF-DFDFE4E3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77" y="1588147"/>
            <a:ext cx="5676450" cy="47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67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With sample 35 </a:t>
            </a:r>
            <a:r>
              <a:rPr lang="da-DK" dirty="0" err="1"/>
              <a:t>meV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CEB44-1F4F-D342-A864-E1CA412C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53" y="2004717"/>
            <a:ext cx="5058941" cy="4432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E3A1-9D2F-4142-A227-3680BEA6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66" y="1981567"/>
            <a:ext cx="5035056" cy="4432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532FA-5645-1441-A472-6ECFD424DB90}"/>
              </a:ext>
            </a:extLst>
          </p:cNvPr>
          <p:cNvSpPr txBox="1"/>
          <p:nvPr/>
        </p:nvSpPr>
        <p:spPr>
          <a:xfrm>
            <a:off x="2974693" y="1581524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C8E15-98E2-3A46-B024-8E04A721398E}"/>
              </a:ext>
            </a:extLst>
          </p:cNvPr>
          <p:cNvSpPr txBox="1"/>
          <p:nvPr/>
        </p:nvSpPr>
        <p:spPr>
          <a:xfrm>
            <a:off x="8054534" y="1581524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7182355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With sample 35 </a:t>
            </a:r>
            <a:r>
              <a:rPr lang="da-DK" dirty="0" err="1"/>
              <a:t>meV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a-DK" dirty="0"/>
              <a:t>Sample signal matches </a:t>
            </a:r>
            <a:r>
              <a:rPr lang="da-DK" dirty="0" err="1"/>
              <a:t>well</a:t>
            </a:r>
            <a:endParaRPr lang="da-DK" dirty="0"/>
          </a:p>
          <a:p>
            <a:r>
              <a:rPr lang="da-DK" dirty="0"/>
              <a:t>Still </a:t>
            </a:r>
            <a:r>
              <a:rPr lang="da-DK" dirty="0" err="1"/>
              <a:t>issue</a:t>
            </a:r>
            <a:r>
              <a:rPr lang="da-DK" dirty="0"/>
              <a:t> from the </a:t>
            </a:r>
            <a:r>
              <a:rPr lang="da-DK" dirty="0" err="1"/>
              <a:t>empty</a:t>
            </a:r>
            <a:r>
              <a:rPr lang="da-DK" dirty="0"/>
              <a:t> </a:t>
            </a:r>
            <a:r>
              <a:rPr lang="da-DK" dirty="0" err="1"/>
              <a:t>cryostat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E937-F07A-0E4B-8805-01B78BF4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80" y="1398844"/>
            <a:ext cx="5829602" cy="4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41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3468532" cy="4546801"/>
          </a:xfrm>
        </p:spPr>
        <p:txBody>
          <a:bodyPr/>
          <a:lstStyle/>
          <a:p>
            <a:r>
              <a:rPr lang="da-DK" dirty="0"/>
              <a:t>Single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measured</a:t>
            </a:r>
            <a:r>
              <a:rPr lang="da-DK" dirty="0"/>
              <a:t> by instrument </a:t>
            </a:r>
            <a:r>
              <a:rPr lang="da-DK" dirty="0" err="1"/>
              <a:t>depend</a:t>
            </a:r>
            <a:r>
              <a:rPr lang="da-DK" dirty="0"/>
              <a:t> on </a:t>
            </a:r>
            <a:r>
              <a:rPr lang="da-DK" dirty="0" err="1"/>
              <a:t>detector</a:t>
            </a:r>
            <a:r>
              <a:rPr lang="da-DK" dirty="0"/>
              <a:t> </a:t>
            </a:r>
            <a:r>
              <a:rPr lang="da-DK" dirty="0" err="1"/>
              <a:t>coverage</a:t>
            </a:r>
            <a:endParaRPr lang="da-DK" dirty="0"/>
          </a:p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depends</a:t>
            </a:r>
            <a:r>
              <a:rPr lang="da-DK" dirty="0"/>
              <a:t> on </a:t>
            </a:r>
            <a:r>
              <a:rPr lang="da-DK" dirty="0" err="1"/>
              <a:t>activation</a:t>
            </a:r>
            <a:r>
              <a:rPr lang="da-DK" dirty="0"/>
              <a:t> of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reflections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2B7C4-F109-6D4A-B788-16273FEDC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54" y="1426947"/>
            <a:ext cx="6640934" cy="5082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3A24F-C4FF-5D4E-83FD-11ADB4E58243}"/>
              </a:ext>
            </a:extLst>
          </p:cNvPr>
          <p:cNvSpPr txBox="1"/>
          <p:nvPr/>
        </p:nvSpPr>
        <p:spPr>
          <a:xfrm>
            <a:off x="8067554" y="2812648"/>
            <a:ext cx="317146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Total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scattering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152E9-8792-634D-B4EE-A6C09C919113}"/>
              </a:ext>
            </a:extLst>
          </p:cNvPr>
          <p:cNvSpPr txBox="1"/>
          <p:nvPr/>
        </p:nvSpPr>
        <p:spPr>
          <a:xfrm>
            <a:off x="7120360" y="4944318"/>
            <a:ext cx="317146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Multiple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scattering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8022C-6AA5-ED49-AB55-108885DC3E0E}"/>
              </a:ext>
            </a:extLst>
          </p:cNvPr>
          <p:cNvSpPr txBox="1"/>
          <p:nvPr/>
        </p:nvSpPr>
        <p:spPr>
          <a:xfrm>
            <a:off x="8689653" y="595261"/>
            <a:ext cx="3321935" cy="723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Bragg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peak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is at 2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theta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134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peak</a:t>
            </a:r>
            <a:r>
              <a:rPr lang="da-DK" dirty="0"/>
              <a:t> is at 2 </a:t>
            </a:r>
            <a:r>
              <a:rPr lang="da-DK" dirty="0" err="1"/>
              <a:t>theta</a:t>
            </a:r>
            <a:r>
              <a:rPr lang="da-DK" dirty="0"/>
              <a:t> = 180 </a:t>
            </a:r>
            <a:r>
              <a:rPr lang="da-DK" dirty="0" err="1"/>
              <a:t>deg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E36C5C-B4CE-6A4E-A6FB-1CFBCF0AC40B}"/>
              </a:ext>
            </a:extLst>
          </p:cNvPr>
          <p:cNvSpPr/>
          <p:nvPr/>
        </p:nvSpPr>
        <p:spPr>
          <a:xfrm>
            <a:off x="8207178" y="680977"/>
            <a:ext cx="275921" cy="27592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C3C0E3-3E58-F444-BBD1-28F2E7072D0D}"/>
              </a:ext>
            </a:extLst>
          </p:cNvPr>
          <p:cNvSpPr/>
          <p:nvPr/>
        </p:nvSpPr>
        <p:spPr>
          <a:xfrm>
            <a:off x="8203401" y="1042615"/>
            <a:ext cx="275921" cy="275921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7269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4767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5B0788-C8E5-4942-BF20-27EADA2C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46" y="6013"/>
            <a:ext cx="9754941" cy="766651"/>
          </a:xfrm>
        </p:spPr>
        <p:txBody>
          <a:bodyPr/>
          <a:lstStyle/>
          <a:p>
            <a:r>
              <a:rPr lang="en-GB" sz="2800" dirty="0"/>
              <a:t>Concepts and design – SELENE on Amor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329845-9B02-FE49-917C-C527C0A32A9B}"/>
              </a:ext>
            </a:extLst>
          </p:cNvPr>
          <p:cNvSpPr txBox="1">
            <a:spLocks/>
          </p:cNvSpPr>
          <p:nvPr/>
        </p:nvSpPr>
        <p:spPr>
          <a:xfrm>
            <a:off x="1913461" y="1042309"/>
            <a:ext cx="6477993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Amor @ PSI, 100 nm Ni film measurement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CEEF4-7074-2344-8455-114DF61D546A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</a:t>
            </a:r>
            <a:r>
              <a:rPr lang="en-US" sz="1240" dirty="0" err="1"/>
              <a:t>Stahn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 and T. </a:t>
            </a:r>
            <a:r>
              <a:rPr lang="en-US" sz="1240" dirty="0" err="1"/>
              <a:t>Panzner</a:t>
            </a:r>
            <a:r>
              <a:rPr lang="en-US" sz="1240" dirty="0"/>
              <a:t>.</a:t>
            </a:r>
          </a:p>
          <a:p>
            <a:r>
              <a:rPr lang="en-US" sz="1240" dirty="0"/>
              <a:t> </a:t>
            </a:r>
            <a:r>
              <a:rPr lang="is-IS" sz="1240" dirty="0"/>
              <a:t>Eur. Phys. J. Appl. Phys. (2012) 58: 11001 </a:t>
            </a:r>
            <a:endParaRPr lang="en-US" sz="1240" dirty="0"/>
          </a:p>
        </p:txBody>
      </p:sp>
      <p:pic>
        <p:nvPicPr>
          <p:cNvPr id="16" name="Picture 15" descr="overview.tiff">
            <a:extLst>
              <a:ext uri="{FF2B5EF4-FFF2-40B4-BE49-F238E27FC236}">
                <a16:creationId xmlns:a16="http://schemas.microsoft.com/office/drawing/2014/main" id="{E6FA3D41-C4F3-0D4A-A387-8D1BC4571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584" y="1705516"/>
            <a:ext cx="6790451" cy="3569042"/>
          </a:xfrm>
          <a:prstGeom prst="rect">
            <a:avLst/>
          </a:prstGeom>
        </p:spPr>
      </p:pic>
      <p:pic>
        <p:nvPicPr>
          <p:cNvPr id="17" name="Picture 16" descr="data_sim_perfect.tiff">
            <a:extLst>
              <a:ext uri="{FF2B5EF4-FFF2-40B4-BE49-F238E27FC236}">
                <a16:creationId xmlns:a16="http://schemas.microsoft.com/office/drawing/2014/main" id="{A586DF04-BA63-CF45-9587-511D687F7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984" y="775773"/>
            <a:ext cx="3219177" cy="5735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A8A03F-A479-5D43-B69B-9D9107C8F14A}"/>
              </a:ext>
            </a:extLst>
          </p:cNvPr>
          <p:cNvSpPr txBox="1"/>
          <p:nvPr/>
        </p:nvSpPr>
        <p:spPr>
          <a:xfrm>
            <a:off x="9457399" y="859869"/>
            <a:ext cx="13124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9F173-A4EE-4946-98A4-B8752BD158FF}"/>
              </a:ext>
            </a:extLst>
          </p:cNvPr>
          <p:cNvSpPr txBox="1"/>
          <p:nvPr/>
        </p:nvSpPr>
        <p:spPr>
          <a:xfrm>
            <a:off x="9440617" y="4372558"/>
            <a:ext cx="198991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Perfect 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53900-36A6-014B-8F54-55845B528BEA}"/>
              </a:ext>
            </a:extLst>
          </p:cNvPr>
          <p:cNvSpPr txBox="1"/>
          <p:nvPr/>
        </p:nvSpPr>
        <p:spPr>
          <a:xfrm>
            <a:off x="9432762" y="2628890"/>
            <a:ext cx="231918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Misaligned simulation</a:t>
            </a:r>
          </a:p>
        </p:txBody>
      </p:sp>
    </p:spTree>
    <p:extLst>
      <p:ext uri="{BB962C8B-B14F-4D97-AF65-F5344CB8AC3E}">
        <p14:creationId xmlns:p14="http://schemas.microsoft.com/office/powerpoint/2010/main" val="37599400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2623580" cy="4546801"/>
          </a:xfrm>
        </p:spPr>
        <p:txBody>
          <a:bodyPr/>
          <a:lstStyle/>
          <a:p>
            <a:r>
              <a:rPr lang="da-DK" dirty="0"/>
              <a:t>Al </a:t>
            </a:r>
            <a:r>
              <a:rPr lang="da-DK" dirty="0" err="1"/>
              <a:t>powder</a:t>
            </a:r>
            <a:r>
              <a:rPr lang="da-DK" dirty="0"/>
              <a:t>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F201-BAAE-794B-8B01-D1CC5165E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96" y="1421994"/>
            <a:ext cx="7661029" cy="51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281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D22F32-DD39-744E-9EB5-2C593DC4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19" y="1387268"/>
            <a:ext cx="7671405" cy="5146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2623580" cy="4546801"/>
          </a:xfrm>
        </p:spPr>
        <p:txBody>
          <a:bodyPr/>
          <a:lstStyle/>
          <a:p>
            <a:r>
              <a:rPr lang="da-DK" dirty="0"/>
              <a:t>Al </a:t>
            </a:r>
            <a:r>
              <a:rPr lang="da-DK" dirty="0" err="1"/>
              <a:t>powder</a:t>
            </a:r>
            <a:r>
              <a:rPr lang="da-DK" dirty="0"/>
              <a:t> lines</a:t>
            </a:r>
          </a:p>
          <a:p>
            <a:r>
              <a:rPr lang="da-DK" dirty="0" err="1"/>
              <a:t>Only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63460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69A9D1-EC14-744B-8AC6-2E05FE4F1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70" y="1348587"/>
            <a:ext cx="6316613" cy="5097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3796440" cy="4546801"/>
          </a:xfrm>
        </p:spPr>
        <p:txBody>
          <a:bodyPr/>
          <a:lstStyle/>
          <a:p>
            <a:r>
              <a:rPr lang="da-DK" dirty="0"/>
              <a:t>Simulation of 35 </a:t>
            </a:r>
            <a:r>
              <a:rPr lang="da-DK" dirty="0" err="1"/>
              <a:t>meV</a:t>
            </a:r>
            <a:r>
              <a:rPr lang="da-DK" dirty="0"/>
              <a:t> </a:t>
            </a:r>
          </a:p>
          <a:p>
            <a:r>
              <a:rPr lang="da-DK" dirty="0" err="1"/>
              <a:t>Logarithmic</a:t>
            </a:r>
            <a:r>
              <a:rPr lang="da-DK" dirty="0"/>
              <a:t> </a:t>
            </a:r>
            <a:r>
              <a:rPr lang="da-DK" dirty="0" err="1"/>
              <a:t>scale</a:t>
            </a:r>
            <a:r>
              <a:rPr lang="da-DK" dirty="0"/>
              <a:t> 2 – 7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below</a:t>
            </a:r>
            <a:r>
              <a:rPr lang="da-DK" dirty="0"/>
              <a:t> Al </a:t>
            </a:r>
            <a:r>
              <a:rPr lang="da-DK" dirty="0" err="1"/>
              <a:t>powder</a:t>
            </a:r>
            <a:r>
              <a:rPr lang="da-DK" dirty="0"/>
              <a:t>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peaks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899599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I_E_scan_total-10696">
            <a:hlinkClick r:id="" action="ppaction://media"/>
            <a:extLst>
              <a:ext uri="{FF2B5EF4-FFF2-40B4-BE49-F238E27FC236}">
                <a16:creationId xmlns:a16="http://schemas.microsoft.com/office/drawing/2014/main" id="{E435C6C2-0BEB-6D41-AA7F-2C0659BDC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2705" y="1438754"/>
            <a:ext cx="6480614" cy="5049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3730453" cy="4546801"/>
          </a:xfrm>
        </p:spPr>
        <p:txBody>
          <a:bodyPr/>
          <a:lstStyle/>
          <a:p>
            <a:r>
              <a:rPr lang="da-DK" dirty="0"/>
              <a:t>Simulation of </a:t>
            </a:r>
            <a:r>
              <a:rPr lang="da-DK" dirty="0" err="1"/>
              <a:t>empty</a:t>
            </a:r>
            <a:r>
              <a:rPr lang="da-DK" dirty="0"/>
              <a:t> </a:t>
            </a:r>
            <a:r>
              <a:rPr lang="da-DK" dirty="0" err="1"/>
              <a:t>cryostat</a:t>
            </a:r>
            <a:endParaRPr lang="da-DK" dirty="0"/>
          </a:p>
          <a:p>
            <a:r>
              <a:rPr lang="da-DK" dirty="0"/>
              <a:t>Range of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energies</a:t>
            </a:r>
            <a:endParaRPr lang="da-DK" dirty="0"/>
          </a:p>
          <a:p>
            <a:r>
              <a:rPr lang="da-DK" dirty="0" err="1"/>
              <a:t>Showing</a:t>
            </a:r>
            <a:r>
              <a:rPr lang="da-DK" dirty="0"/>
              <a:t> resulting dataset</a:t>
            </a:r>
          </a:p>
        </p:txBody>
      </p:sp>
    </p:spTree>
    <p:extLst>
      <p:ext uri="{BB962C8B-B14F-4D97-AF65-F5344CB8AC3E}">
        <p14:creationId xmlns:p14="http://schemas.microsoft.com/office/powerpoint/2010/main" val="2964805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831CD8-F3B0-9C41-8ABE-0A7B0B94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10" y="700493"/>
            <a:ext cx="9754941" cy="766651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C84-0089-DE45-BC92-26E5B1FD432A}"/>
              </a:ext>
            </a:extLst>
          </p:cNvPr>
          <p:cNvSpPr txBox="1">
            <a:spLocks/>
          </p:cNvSpPr>
          <p:nvPr/>
        </p:nvSpPr>
        <p:spPr>
          <a:xfrm>
            <a:off x="1878510" y="1599919"/>
            <a:ext cx="9058240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Difficult to simulate all aspects and get perfect agreement</a:t>
            </a:r>
          </a:p>
          <a:p>
            <a:pPr hangingPunct="1"/>
            <a:r>
              <a:rPr lang="en-GB" dirty="0"/>
              <a:t>Simulation provides some important benefits when it is accomplished</a:t>
            </a:r>
          </a:p>
          <a:p>
            <a:pPr hangingPunct="1"/>
            <a:r>
              <a:rPr lang="en-GB" dirty="0"/>
              <a:t>For example assistance in selecting the best settings for an instrument</a:t>
            </a:r>
          </a:p>
        </p:txBody>
      </p:sp>
    </p:spTree>
    <p:extLst>
      <p:ext uri="{BB962C8B-B14F-4D97-AF65-F5344CB8AC3E}">
        <p14:creationId xmlns:p14="http://schemas.microsoft.com/office/powerpoint/2010/main" val="3531213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449888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F25CAA-A949-F548-8FC5-4931EC807259}"/>
              </a:ext>
            </a:extLst>
          </p:cNvPr>
          <p:cNvSpPr txBox="1">
            <a:spLocks/>
          </p:cNvSpPr>
          <p:nvPr/>
        </p:nvSpPr>
        <p:spPr>
          <a:xfrm>
            <a:off x="2085602" y="1646217"/>
            <a:ext cx="5754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Instrument accepted for construction</a:t>
            </a:r>
          </a:p>
          <a:p>
            <a:pPr hangingPunct="1"/>
            <a:r>
              <a:rPr lang="en-GB"/>
              <a:t>Design presented in paper using VITESS</a:t>
            </a:r>
            <a:endParaRPr lang="en-GB" dirty="0"/>
          </a:p>
        </p:txBody>
      </p:sp>
      <p:pic>
        <p:nvPicPr>
          <p:cNvPr id="8" name="Picture 7" descr="instrument_overview.tiff">
            <a:extLst>
              <a:ext uri="{FF2B5EF4-FFF2-40B4-BE49-F238E27FC236}">
                <a16:creationId xmlns:a16="http://schemas.microsoft.com/office/drawing/2014/main" id="{1899C5E5-AE20-F148-8849-D852D92CB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734" y="2967933"/>
            <a:ext cx="10008502" cy="24383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9058EF-6123-0448-95FD-899E44092043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Concepts and design – DREAM ESS Instrument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42586-73BB-0D4D-BF23-9D5648F0FDE4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W </a:t>
            </a:r>
            <a:r>
              <a:rPr lang="en-US" sz="1240" dirty="0" err="1"/>
              <a:t>Schweika</a:t>
            </a:r>
            <a:r>
              <a:rPr lang="en-US" sz="1240" dirty="0"/>
              <a:t>, N </a:t>
            </a:r>
            <a:r>
              <a:rPr lang="en-US" sz="1240" dirty="0" err="1"/>
              <a:t>Violini</a:t>
            </a:r>
            <a:r>
              <a:rPr lang="en-US" sz="1240" dirty="0"/>
              <a:t>, K Lieutenant, C </a:t>
            </a:r>
            <a:r>
              <a:rPr lang="en-US" sz="1240" dirty="0" err="1"/>
              <a:t>Zendler</a:t>
            </a:r>
            <a:r>
              <a:rPr lang="en-US" sz="1240" dirty="0"/>
              <a:t>, D </a:t>
            </a:r>
            <a:r>
              <a:rPr lang="en-US" sz="1240" dirty="0" err="1"/>
              <a:t>Nekrassov</a:t>
            </a:r>
            <a:r>
              <a:rPr lang="en-US" sz="1240" dirty="0"/>
              <a:t>, A </a:t>
            </a:r>
            <a:r>
              <a:rPr lang="en-US" sz="1240" dirty="0" err="1"/>
              <a:t>Houben</a:t>
            </a:r>
            <a:r>
              <a:rPr lang="en-US" sz="1240" dirty="0"/>
              <a:t>, P Jacobs and P F Henry </a:t>
            </a:r>
          </a:p>
          <a:p>
            <a:r>
              <a:rPr lang="de-DE" sz="1240" dirty="0"/>
              <a:t>2016 </a:t>
            </a:r>
            <a:r>
              <a:rPr lang="de-DE" sz="1240" i="1" dirty="0"/>
              <a:t>J. Phys.: </a:t>
            </a:r>
            <a:r>
              <a:rPr lang="de-DE" sz="1240" i="1" dirty="0" err="1"/>
              <a:t>Conf</a:t>
            </a:r>
            <a:r>
              <a:rPr lang="de-DE" sz="1240" i="1" dirty="0"/>
              <a:t>. </a:t>
            </a:r>
            <a:r>
              <a:rPr lang="de-DE" sz="1240" i="1" dirty="0" err="1"/>
              <a:t>Ser</a:t>
            </a:r>
            <a:r>
              <a:rPr lang="de-DE" sz="1240" i="1" dirty="0"/>
              <a:t>. </a:t>
            </a:r>
            <a:r>
              <a:rPr lang="de-DE" sz="1240" b="1" dirty="0"/>
              <a:t>746 </a:t>
            </a:r>
            <a:r>
              <a:rPr lang="de-DE" sz="1240" dirty="0"/>
              <a:t>012013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10254532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138D3-095A-0945-ADBF-C1EAB5562C33}"/>
              </a:ext>
            </a:extLst>
          </p:cNvPr>
          <p:cNvSpPr txBox="1"/>
          <p:nvPr/>
        </p:nvSpPr>
        <p:spPr>
          <a:xfrm>
            <a:off x="5409293" y="1752397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5" name="Picture 4" descr="performance_comparison.tiff">
            <a:extLst>
              <a:ext uri="{FF2B5EF4-FFF2-40B4-BE49-F238E27FC236}">
                <a16:creationId xmlns:a16="http://schemas.microsoft.com/office/drawing/2014/main" id="{5980AF6C-939F-DC43-8EC1-7E527D64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999" y="1243459"/>
            <a:ext cx="6108292" cy="4271268"/>
          </a:xfrm>
          <a:prstGeom prst="rect">
            <a:avLst/>
          </a:prstGeom>
        </p:spPr>
      </p:pic>
      <p:pic>
        <p:nvPicPr>
          <p:cNvPr id="6" name="Picture 5" descr="2D_data.tiff">
            <a:extLst>
              <a:ext uri="{FF2B5EF4-FFF2-40B4-BE49-F238E27FC236}">
                <a16:creationId xmlns:a16="http://schemas.microsoft.com/office/drawing/2014/main" id="{967F4CFE-2DFF-0D40-9B48-C4753747F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203" y="3038130"/>
            <a:ext cx="4816411" cy="22623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4E3D9-C0F4-D245-9B97-BAEDC5F5603F}"/>
              </a:ext>
            </a:extLst>
          </p:cNvPr>
          <p:cNvSpPr txBox="1">
            <a:spLocks/>
          </p:cNvSpPr>
          <p:nvPr/>
        </p:nvSpPr>
        <p:spPr>
          <a:xfrm>
            <a:off x="1922245" y="1611493"/>
            <a:ext cx="5754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Comparison to existing instrumentation</a:t>
            </a:r>
          </a:p>
          <a:p>
            <a:pPr hangingPunct="1"/>
            <a:r>
              <a:rPr lang="en-GB"/>
              <a:t>View of 2D data collection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74B13-1327-1144-8F10-A80864532DF5}"/>
              </a:ext>
            </a:extLst>
          </p:cNvPr>
          <p:cNvSpPr txBox="1"/>
          <p:nvPr/>
        </p:nvSpPr>
        <p:spPr>
          <a:xfrm>
            <a:off x="11212617" y="975598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DREAM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55626-16DD-FB4A-97B5-9F9CC1623F77}"/>
              </a:ext>
            </a:extLst>
          </p:cNvPr>
          <p:cNvSpPr txBox="1"/>
          <p:nvPr/>
        </p:nvSpPr>
        <p:spPr>
          <a:xfrm>
            <a:off x="10204806" y="1307028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POWGEN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11B5C-CCAB-0F40-A98B-0E4A5D18E803}"/>
              </a:ext>
            </a:extLst>
          </p:cNvPr>
          <p:cNvSpPr txBox="1"/>
          <p:nvPr/>
        </p:nvSpPr>
        <p:spPr>
          <a:xfrm>
            <a:off x="9821968" y="1683100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WISH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DF7B8-9F60-C442-9A7C-581E2534BCD2}"/>
              </a:ext>
            </a:extLst>
          </p:cNvPr>
          <p:cNvSpPr txBox="1"/>
          <p:nvPr/>
        </p:nvSpPr>
        <p:spPr>
          <a:xfrm>
            <a:off x="10748352" y="5166358"/>
            <a:ext cx="145194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13" dirty="0"/>
              <a:t>Na</a:t>
            </a:r>
            <a:r>
              <a:rPr lang="is-IS" sz="1413" baseline="-25000" dirty="0"/>
              <a:t>2</a:t>
            </a:r>
            <a:r>
              <a:rPr lang="is-IS" sz="1413" dirty="0"/>
              <a:t>Ca</a:t>
            </a:r>
            <a:r>
              <a:rPr lang="is-IS" sz="1413" baseline="-25000" dirty="0"/>
              <a:t>3</a:t>
            </a:r>
            <a:r>
              <a:rPr lang="is-IS" sz="1413" dirty="0"/>
              <a:t>Al</a:t>
            </a:r>
            <a:r>
              <a:rPr lang="is-IS" sz="1413" baseline="-25000" dirty="0"/>
              <a:t>2</a:t>
            </a:r>
            <a:r>
              <a:rPr lang="is-IS" sz="1413" dirty="0"/>
              <a:t>F</a:t>
            </a:r>
            <a:r>
              <a:rPr lang="is-IS" sz="1413" baseline="-25000" dirty="0"/>
              <a:t>14</a:t>
            </a:r>
            <a:r>
              <a:rPr lang="is-IS" sz="1413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ED0348-11BC-414B-B2C1-0F5F698DAB4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Concepts and design – DREAM ESS Instrument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F2E24-2015-FC4C-AA42-1ED08A5D4C14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W </a:t>
            </a:r>
            <a:r>
              <a:rPr lang="en-US" sz="1240" dirty="0" err="1"/>
              <a:t>Schweika</a:t>
            </a:r>
            <a:r>
              <a:rPr lang="en-US" sz="1240" dirty="0"/>
              <a:t>, N </a:t>
            </a:r>
            <a:r>
              <a:rPr lang="en-US" sz="1240" dirty="0" err="1"/>
              <a:t>Violini</a:t>
            </a:r>
            <a:r>
              <a:rPr lang="en-US" sz="1240" dirty="0"/>
              <a:t>, K Lieutenant, C </a:t>
            </a:r>
            <a:r>
              <a:rPr lang="en-US" sz="1240" dirty="0" err="1"/>
              <a:t>Zendler</a:t>
            </a:r>
            <a:r>
              <a:rPr lang="en-US" sz="1240" dirty="0"/>
              <a:t>, D </a:t>
            </a:r>
            <a:r>
              <a:rPr lang="en-US" sz="1240" dirty="0" err="1"/>
              <a:t>Nekrassov</a:t>
            </a:r>
            <a:r>
              <a:rPr lang="en-US" sz="1240" dirty="0"/>
              <a:t>, A </a:t>
            </a:r>
            <a:r>
              <a:rPr lang="en-US" sz="1240" dirty="0" err="1"/>
              <a:t>Houben</a:t>
            </a:r>
            <a:r>
              <a:rPr lang="en-US" sz="1240" dirty="0"/>
              <a:t>, P Jacobs and P F Henry </a:t>
            </a:r>
          </a:p>
          <a:p>
            <a:r>
              <a:rPr lang="de-DE" sz="1240" dirty="0"/>
              <a:t>2016 </a:t>
            </a:r>
            <a:r>
              <a:rPr lang="de-DE" sz="1240" i="1" dirty="0"/>
              <a:t>J. Phys.: </a:t>
            </a:r>
            <a:r>
              <a:rPr lang="de-DE" sz="1240" i="1" dirty="0" err="1"/>
              <a:t>Conf</a:t>
            </a:r>
            <a:r>
              <a:rPr lang="de-DE" sz="1240" i="1" dirty="0"/>
              <a:t>. </a:t>
            </a:r>
            <a:r>
              <a:rPr lang="de-DE" sz="1240" i="1" dirty="0" err="1"/>
              <a:t>Ser</a:t>
            </a:r>
            <a:r>
              <a:rPr lang="de-DE" sz="1240" i="1" dirty="0"/>
              <a:t>. </a:t>
            </a:r>
            <a:r>
              <a:rPr lang="de-DE" sz="1240" b="1" dirty="0"/>
              <a:t>746 </a:t>
            </a:r>
            <a:r>
              <a:rPr lang="de-DE" sz="1240" dirty="0"/>
              <a:t>012013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679863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A0D8D3-71BB-D145-BC01-F29420958EA8}"/>
              </a:ext>
            </a:extLst>
          </p:cNvPr>
          <p:cNvSpPr txBox="1">
            <a:spLocks/>
          </p:cNvSpPr>
          <p:nvPr/>
        </p:nvSpPr>
        <p:spPr>
          <a:xfrm>
            <a:off x="2003268" y="1588344"/>
            <a:ext cx="5272687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Simulation of straw-man instrument suite for range of pulse time structures</a:t>
            </a:r>
            <a:endParaRPr lang="en-GB" dirty="0"/>
          </a:p>
        </p:txBody>
      </p:sp>
      <p:pic>
        <p:nvPicPr>
          <p:cNvPr id="6" name="Picture 5" descr="artist_instrument_overview.tiff">
            <a:extLst>
              <a:ext uri="{FF2B5EF4-FFF2-40B4-BE49-F238E27FC236}">
                <a16:creationId xmlns:a16="http://schemas.microsoft.com/office/drawing/2014/main" id="{76F8EC02-664E-E04E-B4CA-C5927D26D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340" y="3113195"/>
            <a:ext cx="5564248" cy="2467670"/>
          </a:xfrm>
          <a:prstGeom prst="rect">
            <a:avLst/>
          </a:prstGeom>
        </p:spPr>
      </p:pic>
      <p:pic>
        <p:nvPicPr>
          <p:cNvPr id="7" name="Picture 6" descr="table_of_instruments.tiff">
            <a:extLst>
              <a:ext uri="{FF2B5EF4-FFF2-40B4-BE49-F238E27FC236}">
                <a16:creationId xmlns:a16="http://schemas.microsoft.com/office/drawing/2014/main" id="{3F42E818-3462-FA40-8AC2-91BF7C5D7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960" y="1514958"/>
            <a:ext cx="4315765" cy="41819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2A178B-D3DB-4942-9F4C-A5A7DCB63CC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Generic ESS instrument suite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E8546-62A5-DD46-98E5-9DAD85617A59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14631249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Picture 3" descr="instrument_example_spectrometer_tof.tiff">
            <a:extLst>
              <a:ext uri="{FF2B5EF4-FFF2-40B4-BE49-F238E27FC236}">
                <a16:creationId xmlns:a16="http://schemas.microsoft.com/office/drawing/2014/main" id="{39119435-5454-024A-A94F-77D0DED02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846" y="1269256"/>
            <a:ext cx="4317933" cy="452127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2AC26D-2E72-0448-B224-BA433649E66C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Generic ESS instrument suite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80E32-9616-194D-9B9A-20B7BE32FE5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B099E6-7295-914D-B2C3-D7DBA8A3B190}"/>
              </a:ext>
            </a:extLst>
          </p:cNvPr>
          <p:cNvSpPr txBox="1">
            <a:spLocks/>
          </p:cNvSpPr>
          <p:nvPr/>
        </p:nvSpPr>
        <p:spPr>
          <a:xfrm>
            <a:off x="1847674" y="1553620"/>
            <a:ext cx="721010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Example: IN5-like cold chopper spectrometer</a:t>
            </a:r>
            <a:endParaRPr lang="en-GB" dirty="0"/>
          </a:p>
        </p:txBody>
      </p:sp>
      <p:pic>
        <p:nvPicPr>
          <p:cNvPr id="9" name="Picture 8" descr="instrument_example_results.tiff">
            <a:extLst>
              <a:ext uri="{FF2B5EF4-FFF2-40B4-BE49-F238E27FC236}">
                <a16:creationId xmlns:a16="http://schemas.microsoft.com/office/drawing/2014/main" id="{A8BE9792-2344-A449-A9B3-577B194C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34" y="2474831"/>
            <a:ext cx="4981931" cy="30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57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D1DBE8-6837-B441-9BBE-A1125BB127C1}"/>
              </a:ext>
            </a:extLst>
          </p:cNvPr>
          <p:cNvSpPr txBox="1">
            <a:spLocks/>
          </p:cNvSpPr>
          <p:nvPr/>
        </p:nvSpPr>
        <p:spPr>
          <a:xfrm>
            <a:off x="1847674" y="1553620"/>
            <a:ext cx="721010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Example: IN5-like cold chopper spectrometer</a:t>
            </a:r>
            <a:endParaRPr lang="en-GB" dirty="0"/>
          </a:p>
        </p:txBody>
      </p:sp>
      <p:pic>
        <p:nvPicPr>
          <p:cNvPr id="5" name="Picture 4" descr="moderator_use_cold_chop.tiff">
            <a:extLst>
              <a:ext uri="{FF2B5EF4-FFF2-40B4-BE49-F238E27FC236}">
                <a16:creationId xmlns:a16="http://schemas.microsoft.com/office/drawing/2014/main" id="{1102F777-74BA-E34C-AE0C-47960A79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266" y="1855239"/>
            <a:ext cx="5395034" cy="3880495"/>
          </a:xfrm>
          <a:prstGeom prst="rect">
            <a:avLst/>
          </a:prstGeom>
        </p:spPr>
      </p:pic>
      <p:pic>
        <p:nvPicPr>
          <p:cNvPr id="6" name="Picture 5" descr="instrument_example_results.tiff">
            <a:extLst>
              <a:ext uri="{FF2B5EF4-FFF2-40B4-BE49-F238E27FC236}">
                <a16:creationId xmlns:a16="http://schemas.microsoft.com/office/drawing/2014/main" id="{D6A9F64D-C0AA-B247-AD0B-F588000D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34" y="2474831"/>
            <a:ext cx="4981931" cy="3062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6DA24-755A-FF45-96BE-FE44043492AC}"/>
              </a:ext>
            </a:extLst>
          </p:cNvPr>
          <p:cNvSpPr txBox="1"/>
          <p:nvPr/>
        </p:nvSpPr>
        <p:spPr>
          <a:xfrm>
            <a:off x="9227417" y="1748094"/>
            <a:ext cx="277666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Moderator origin of rays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BA8CC2-3DD6-CD4F-99B7-32E86F4B3F0F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sz="2800" dirty="0"/>
              <a:t>Global optimization – Generic ESS instrument suite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25D1-D4FE-3848-9B70-66398856A8E4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13069728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2278</Words>
  <Application>Microsoft Macintosh PowerPoint</Application>
  <PresentationFormat>Custom</PresentationFormat>
  <Paragraphs>271</Paragraphs>
  <Slides>44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Helvetica Neue Light</vt:lpstr>
      <vt:lpstr>Verdana</vt:lpstr>
      <vt:lpstr>Blank</vt:lpstr>
      <vt:lpstr>Virtual experiments</vt:lpstr>
      <vt:lpstr>Overview of Simulation packages</vt:lpstr>
      <vt:lpstr>Citation analysis</vt:lpstr>
      <vt:lpstr>Concepts and design – SELENE on Amor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My work on MARI @ ISIS</vt:lpstr>
      <vt:lpstr>Sample environment</vt:lpstr>
      <vt:lpstr>Empty sample environment 35 meV beam</vt:lpstr>
      <vt:lpstr>Empty sample environment 35 meV beam</vt:lpstr>
      <vt:lpstr>With sample 35 meV</vt:lpstr>
      <vt:lpstr>With sample 35 meV</vt:lpstr>
      <vt:lpstr>Selecting best incoming energy</vt:lpstr>
      <vt:lpstr>Selecting best incoming energy</vt:lpstr>
      <vt:lpstr>Selecting best incoming energy</vt:lpstr>
      <vt:lpstr>Selecting best incoming energy</vt:lpstr>
      <vt:lpstr>Selecting best incoming energy</vt:lpstr>
      <vt:lpstr>Conclusions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13</cp:revision>
  <dcterms:modified xsi:type="dcterms:W3CDTF">2019-03-22T14:23:50Z</dcterms:modified>
</cp:coreProperties>
</file>